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3"/>
  </p:notesMasterIdLst>
  <p:sldIdLst>
    <p:sldId id="343" r:id="rId5"/>
    <p:sldId id="5843" r:id="rId6"/>
    <p:sldId id="5879" r:id="rId7"/>
    <p:sldId id="5860" r:id="rId8"/>
    <p:sldId id="5880" r:id="rId9"/>
    <p:sldId id="285" r:id="rId10"/>
    <p:sldId id="5870" r:id="rId11"/>
    <p:sldId id="1436" r:id="rId12"/>
    <p:sldId id="5882" r:id="rId13"/>
    <p:sldId id="1439" r:id="rId14"/>
    <p:sldId id="5871" r:id="rId15"/>
    <p:sldId id="5853" r:id="rId16"/>
    <p:sldId id="5872" r:id="rId17"/>
    <p:sldId id="5873" r:id="rId18"/>
    <p:sldId id="288" r:id="rId19"/>
    <p:sldId id="5852" r:id="rId20"/>
    <p:sldId id="5849" r:id="rId21"/>
    <p:sldId id="265" r:id="rId22"/>
    <p:sldId id="5883" r:id="rId23"/>
    <p:sldId id="1469" r:id="rId24"/>
    <p:sldId id="5875" r:id="rId25"/>
    <p:sldId id="5877" r:id="rId26"/>
    <p:sldId id="5876" r:id="rId27"/>
    <p:sldId id="5878" r:id="rId28"/>
    <p:sldId id="5884" r:id="rId29"/>
    <p:sldId id="1490" r:id="rId30"/>
    <p:sldId id="5881" r:id="rId31"/>
    <p:sldId id="5859" r:id="rId32"/>
  </p:sldIdLst>
  <p:sldSz cx="12192000" cy="6858000"/>
  <p:notesSz cx="6858000" cy="9144000"/>
  <p:custDataLst>
    <p:tags r:id="rId34"/>
  </p:custData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17" userDrawn="1">
          <p15:clr>
            <a:srgbClr val="A4A3A4"/>
          </p15:clr>
        </p15:guide>
        <p15:guide id="2" orient="horz" pos="136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B8DC"/>
    <a:srgbClr val="C0E3F0"/>
    <a:srgbClr val="878787"/>
    <a:srgbClr val="94E0C8"/>
    <a:srgbClr val="FFEDEB"/>
    <a:srgbClr val="575757"/>
    <a:srgbClr val="046294"/>
    <a:srgbClr val="268063"/>
    <a:srgbClr val="A8E2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64" autoAdjust="0"/>
    <p:restoredTop sz="91641"/>
  </p:normalViewPr>
  <p:slideViewPr>
    <p:cSldViewPr snapToGrid="0">
      <p:cViewPr>
        <p:scale>
          <a:sx n="98" d="100"/>
          <a:sy n="98" d="100"/>
        </p:scale>
        <p:origin x="1032" y="1312"/>
      </p:cViewPr>
      <p:guideLst>
        <p:guide pos="3817"/>
        <p:guide orient="horz" pos="136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93FF1D2E-F6DA-374A-AC4F-EF956C7ADA7F}" type="datetimeFigureOut">
              <a:rPr lang="ja-JP" altLang="en-US" smtClean="0"/>
              <a:pPr/>
              <a:t>2024/12/8</a:t>
            </a:fld>
            <a:endParaRPr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FD8C2227-5C75-434C-8442-056E2B8EB32C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50617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b="0" i="0" kern="1200">
        <a:solidFill>
          <a:schemeClr val="tx1"/>
        </a:solidFill>
        <a:latin typeface="Meiryo" panose="020B0604030504040204" pitchFamily="34" charset="-128"/>
        <a:ea typeface="Meiryo" panose="020B0604030504040204" pitchFamily="34" charset="-128"/>
        <a:cs typeface="+mn-cs"/>
      </a:defRPr>
    </a:lvl1pPr>
    <a:lvl2pPr marL="457200" algn="l" defTabSz="914400" rtl="0" eaLnBrk="1" latinLnBrk="0" hangingPunct="1">
      <a:defRPr kumimoji="1" sz="1200" b="0" i="0" kern="1200">
        <a:solidFill>
          <a:schemeClr val="tx1"/>
        </a:solidFill>
        <a:latin typeface="Meiryo" panose="020B0604030504040204" pitchFamily="34" charset="-128"/>
        <a:ea typeface="Meiryo" panose="020B0604030504040204" pitchFamily="34" charset="-128"/>
        <a:cs typeface="+mn-cs"/>
      </a:defRPr>
    </a:lvl2pPr>
    <a:lvl3pPr marL="914400" algn="l" defTabSz="914400" rtl="0" eaLnBrk="1" latinLnBrk="0" hangingPunct="1">
      <a:defRPr kumimoji="1" sz="1200" b="0" i="0" kern="1200">
        <a:solidFill>
          <a:schemeClr val="tx1"/>
        </a:solidFill>
        <a:latin typeface="Meiryo" panose="020B0604030504040204" pitchFamily="34" charset="-128"/>
        <a:ea typeface="Meiryo" panose="020B0604030504040204" pitchFamily="34" charset="-128"/>
        <a:cs typeface="+mn-cs"/>
      </a:defRPr>
    </a:lvl3pPr>
    <a:lvl4pPr marL="1371600" algn="l" defTabSz="914400" rtl="0" eaLnBrk="1" latinLnBrk="0" hangingPunct="1">
      <a:defRPr kumimoji="1" sz="1200" b="0" i="0" kern="1200">
        <a:solidFill>
          <a:schemeClr val="tx1"/>
        </a:solidFill>
        <a:latin typeface="Meiryo" panose="020B0604030504040204" pitchFamily="34" charset="-128"/>
        <a:ea typeface="Meiryo" panose="020B0604030504040204" pitchFamily="34" charset="-128"/>
        <a:cs typeface="+mn-cs"/>
      </a:defRPr>
    </a:lvl4pPr>
    <a:lvl5pPr marL="1828800" algn="l" defTabSz="914400" rtl="0" eaLnBrk="1" latinLnBrk="0" hangingPunct="1">
      <a:defRPr kumimoji="1" sz="1200" b="0" i="0" kern="1200">
        <a:solidFill>
          <a:schemeClr val="tx1"/>
        </a:solidFill>
        <a:latin typeface="Meiryo" panose="020B0604030504040204" pitchFamily="34" charset="-128"/>
        <a:ea typeface="Meiryo" panose="020B0604030504040204" pitchFamily="34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23050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EBADD-2E6D-606F-FA83-D7CCF734B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5C821A-5A91-EA13-3D75-F4B2C8FC43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79FC5A-0210-4F68-8DB4-41EC464789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F1987-7C2B-E539-CFC7-3B02E0F36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14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591135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15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610661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ja-JP" dirty="0"/>
              <a:t>Stefan</a:t>
            </a:r>
            <a:r>
              <a:rPr lang="ja-JP" altLang="en-US"/>
              <a:t>の研究の説明。（何をしたのか、何が限界なのか）</a:t>
            </a:r>
            <a:r>
              <a:rPr lang="en-US" altLang="ja-JP" dirty="0"/>
              <a:t>→</a:t>
            </a:r>
            <a:r>
              <a:rPr lang="ja-JP" altLang="en-US"/>
              <a:t>だから合成データを作る</a:t>
            </a:r>
            <a:endParaRPr lang="en-US" altLang="ja-JP" dirty="0"/>
          </a:p>
          <a:p>
            <a:r>
              <a:rPr lang="en-GB" dirty="0"/>
              <a:t>Stefan created a BLE dataset and classification model. While the accuracy of test data is high, the accuracy of real-world data is not as satisfactory.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16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152093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先行研究では</a:t>
            </a:r>
            <a:r>
              <a:rPr lang="en-US" altLang="ja-JP"/>
              <a:t>BLE</a:t>
            </a:r>
            <a:r>
              <a:rPr lang="ja-JP" altLang="en-US"/>
              <a:t>パケットの合成に取り組んだ研究はなかった。</a:t>
            </a:r>
            <a:r>
              <a:rPr lang="en-US" altLang="ja-JP"/>
              <a:t>→</a:t>
            </a:r>
            <a:r>
              <a:rPr lang="ja-JP" altLang="en-US"/>
              <a:t>この研究には意味がある。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17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987637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There are no existing studies that have focused on synthesizing BLE packet data. Markov Models are commonly used for synthesizing time-series data.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18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23298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0B616-8C14-D813-0107-7B7B8CA52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364697-A576-BBC5-E1E4-FCCF912AD4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F86ED5-2A83-3486-2AA4-31D2D7C2B6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A0551-6A61-BE6B-2A84-D75934CA71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19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579024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Given that BLE packet data has a defined structure and is time-series in nature, the Markov Model is chosen.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BLE</a:t>
            </a:r>
            <a:r>
              <a:rPr lang="ja-JP" altLang="en-US"/>
              <a:t>パケットデータは構造が決まっていることと、時系列データであることからマルコフモデルを選択する。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20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150375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21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416210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D4F00-472D-96A4-CE38-38A8B7995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1E5AD6-BC92-5045-F3B0-2EC11F9CC6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ED8B00-888B-8A28-7236-50677E983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82D574-4973-B34D-530B-E09AB2C8F9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22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145103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34EA6-3BAC-0B18-5380-2994C8BE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83312D-AF29-8936-27FF-8259DB9E6B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B8D1E0-15C1-8A15-1D06-7FFD464950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F5337-18EE-767F-E9CD-46A590DF6F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23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02073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/>
              <a:t>BLE</a:t>
            </a:r>
            <a:r>
              <a:rPr lang="ja-JP" altLang="en-US"/>
              <a:t>デバイスが普及する一方でストーカー</a:t>
            </a:r>
            <a:r>
              <a:rPr lang="ja-JP" altLang="en-GB"/>
              <a:t>に</a:t>
            </a:r>
            <a:r>
              <a:rPr lang="ja-JP" altLang="en-US"/>
              <a:t>悪用されるなどの問題があり、</a:t>
            </a:r>
            <a:r>
              <a:rPr lang="en-US" altLang="ja-JP"/>
              <a:t>BLE</a:t>
            </a:r>
            <a:r>
              <a:rPr lang="ja-JP" altLang="en-US"/>
              <a:t>デバイスを検知し、</a:t>
            </a:r>
            <a:r>
              <a:rPr lang="ja-JP" altLang="en-GB"/>
              <a:t>分類</a:t>
            </a:r>
            <a:r>
              <a:rPr lang="ja-JP" altLang="en-US"/>
              <a:t>するモデルの必要性が高まる。</a:t>
            </a:r>
            <a:endParaRPr lang="en-GB" altLang="ja-JP"/>
          </a:p>
          <a:p>
            <a:endParaRPr lang="en-GB"/>
          </a:p>
          <a:p>
            <a:r>
              <a:rPr lang="en-US" altLang="ja-JP"/>
              <a:t>BLE devices are becoming popular. However, their misuse by stalkers highlights the growing need for models to detect and classify such devices.</a:t>
            </a:r>
            <a:endParaRPr lang="en-GB"/>
          </a:p>
          <a:p>
            <a:r>
              <a:rPr lang="en-GB"/>
              <a:t>↓</a:t>
            </a:r>
            <a:r>
              <a:rPr lang="en-GB" err="1"/>
              <a:t>AirTagを使用した事件</a:t>
            </a:r>
            <a:endParaRPr lang="en-GB"/>
          </a:p>
          <a:p>
            <a:r>
              <a:rPr lang="en-US"/>
              <a:t>https://</a:t>
            </a:r>
            <a:r>
              <a:rPr lang="en-US" err="1"/>
              <a:t>ascii.jp</a:t>
            </a:r>
            <a:r>
              <a:rPr lang="en-US"/>
              <a:t>/</a:t>
            </a:r>
            <a:r>
              <a:rPr lang="en-US" err="1"/>
              <a:t>elem</a:t>
            </a:r>
            <a:r>
              <a:rPr lang="en-US"/>
              <a:t>/000/004/219/4219026/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92419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032B3-ECF9-86C7-FF30-4C695D0CF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3E86CB-21F0-D20D-D5FD-E4B9EA843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A99914-865C-4EA0-92FD-D9E17FC262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0F18E-AACE-3D9E-6483-CD727B2636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24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2934050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A0D3D-227F-E1C6-F571-5FF68642C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79102D-4BAC-053E-2D96-277FCDF3D6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2888EA-5AE2-1BD8-A5B5-4E54175D30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E850-0A4F-4EC7-9A90-D17F8B3564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25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661873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5EB13-1FCE-F9A2-69B1-69D081811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644832-CF03-3D02-FBB5-F49286398F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87AF9C-C58F-49DD-8A85-FC225DAC8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68488-A93A-9F7B-2DB1-6F33E0A8E5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27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44724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ja-JP"/>
              <a:t>A large amount of diverse data is needed to create a classification model. However, data collection is costly. Therefore, synthetic data is created.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97126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/>
              <a:t>The objective of this research is to generate high-quality synthetic data of BLE packets using the Markov model.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62517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851D7-7086-3668-0C5E-D75CFB02A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1FC49A-67DF-38CD-7E96-A7F4CFFB63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5B5FDD-5E27-69AA-7001-800BB28EA1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1DC6D-A51D-9A36-5CB8-8230803C5C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26767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/>
              <a:t>BLE</a:t>
            </a:r>
            <a:r>
              <a:rPr lang="ja-JP" altLang="en-US"/>
              <a:t>の説明。ペリフェラルとセントラルがあり、相手を探すときのアドバタイジングを分析する。</a:t>
            </a:r>
            <a:endParaRPr lang="en-US"/>
          </a:p>
          <a:p>
            <a:r>
              <a:rPr lang="en-GB"/>
              <a:t>Advertising packets are </a:t>
            </a:r>
            <a:r>
              <a:rPr lang="en-GB" err="1"/>
              <a:t>analyzed</a:t>
            </a:r>
            <a:r>
              <a:rPr lang="en-US"/>
              <a:t> to classify </a:t>
            </a:r>
            <a:r>
              <a:rPr lang="en-GB"/>
              <a:t>BLE devices.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10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02346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675F9-72EA-133B-2E27-750DED607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711D22-D550-E1A9-0AF7-2659EBE80A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769CFA-E44E-A777-FB33-36B6642510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アドバタイジングでは</a:t>
            </a:r>
            <a:r>
              <a:rPr lang="en-US" altLang="ja-JP" dirty="0"/>
              <a:t>PDU</a:t>
            </a:r>
            <a:r>
              <a:rPr lang="ja-JP" altLang="en-US"/>
              <a:t>に注目する。パケットは一定の構造に従ってる。</a:t>
            </a:r>
            <a:endParaRPr lang="en-US" altLang="ja-JP" dirty="0"/>
          </a:p>
          <a:p>
            <a:r>
              <a:rPr lang="en-GB" dirty="0"/>
              <a:t>BLE packets follow a specific structure. When </a:t>
            </a:r>
            <a:r>
              <a:rPr lang="en-GB" dirty="0" err="1"/>
              <a:t>analyzing</a:t>
            </a:r>
            <a:r>
              <a:rPr lang="en-GB" dirty="0"/>
              <a:t> advertising packets, focus is placed on the PDU (Protocol Data Unit).</a:t>
            </a:r>
          </a:p>
          <a:p>
            <a:endParaRPr lang="en-GB" dirty="0"/>
          </a:p>
          <a:p>
            <a:r>
              <a:rPr lang="en-GB" dirty="0" err="1"/>
              <a:t>BLEは一定の構造に従ってる</a:t>
            </a:r>
            <a:r>
              <a:rPr lang="en-GB" dirty="0"/>
              <a:t>。</a:t>
            </a:r>
          </a:p>
          <a:p>
            <a:r>
              <a:rPr lang="en-GB" dirty="0" err="1"/>
              <a:t>ADVとかが大事そうだ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7A5F5-58E8-D51A-F83C-421EB9CDED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11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64129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合成データとは何か、その目的</a:t>
            </a:r>
          </a:p>
          <a:p>
            <a:r>
              <a:rPr lang="en-GB" dirty="0"/>
              <a:t>Synthetic data refers to artificially generated data that mimics the characteristics and structure of real-world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12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65296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55623-132C-4B4B-4C0A-42304D55B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70D87E-3367-C010-618F-0F5977854A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0DD02B-23A3-78AE-0495-1CC517923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9E4B3-9234-F67A-9737-A3076DCFB2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13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234366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A2761D-693F-9841-B5AF-D1EB28A82F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372382"/>
            <a:ext cx="11449050" cy="414335"/>
          </a:xfrm>
        </p:spPr>
        <p:txBody>
          <a:bodyPr/>
          <a:lstStyle>
            <a:lvl1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kumimoji="1" lang="ja-JP" altLang="en-US" dirty="0"/>
              <a:t>スライドタイトル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5712C66-E961-8540-BD9F-1F4EE5B3ED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CE884680-B901-7B4E-B61D-104198092958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E541C21-8410-5742-AC55-110D8A38657A}"/>
              </a:ext>
            </a:extLst>
          </p:cNvPr>
          <p:cNvSpPr txBox="1"/>
          <p:nvPr userDrawn="1"/>
        </p:nvSpPr>
        <p:spPr>
          <a:xfrm>
            <a:off x="705394" y="-535577"/>
            <a:ext cx="0" cy="0"/>
          </a:xfrm>
          <a:prstGeom prst="rect">
            <a:avLst/>
          </a:prstGeom>
          <a:noFill/>
        </p:spPr>
        <p:txBody>
          <a:bodyPr wrap="none" lIns="36000" tIns="36000" rIns="36000" bIns="36000" rtlCol="0" anchor="t">
            <a:noAutofit/>
          </a:bodyPr>
          <a:lstStyle/>
          <a:p>
            <a:pPr algn="l">
              <a:buClr>
                <a:schemeClr val="bg2">
                  <a:lumMod val="75000"/>
                  <a:lumOff val="25000"/>
                </a:schemeClr>
              </a:buClr>
            </a:pPr>
            <a:endParaRPr kumimoji="1" lang="ja-JP" altLang="en-US" b="0" i="0">
              <a:solidFill>
                <a:schemeClr val="bg2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57C84D7-6329-474A-9349-CACC71FE3194}"/>
              </a:ext>
            </a:extLst>
          </p:cNvPr>
          <p:cNvSpPr txBox="1"/>
          <p:nvPr userDrawn="1"/>
        </p:nvSpPr>
        <p:spPr>
          <a:xfrm>
            <a:off x="6113417" y="-444137"/>
            <a:ext cx="0" cy="0"/>
          </a:xfrm>
          <a:prstGeom prst="rect">
            <a:avLst/>
          </a:prstGeom>
          <a:noFill/>
        </p:spPr>
        <p:txBody>
          <a:bodyPr wrap="none" lIns="36000" tIns="36000" rIns="36000" bIns="36000" rtlCol="0" anchor="t">
            <a:noAutofit/>
          </a:bodyPr>
          <a:lstStyle/>
          <a:p>
            <a:pPr algn="l">
              <a:buClr>
                <a:schemeClr val="bg2">
                  <a:lumMod val="75000"/>
                  <a:lumOff val="25000"/>
                </a:schemeClr>
              </a:buClr>
            </a:pPr>
            <a:endParaRPr kumimoji="1" lang="ja-JP" altLang="en-US" b="0" i="0">
              <a:solidFill>
                <a:schemeClr val="bg2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99846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31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キースライド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0D29AB-E309-C44C-B062-078E3E07F8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372382"/>
            <a:ext cx="11449050" cy="585151"/>
          </a:xfrm>
        </p:spPr>
        <p:txBody>
          <a:bodyPr wrap="square">
            <a:spAutoFit/>
          </a:bodyPr>
          <a:lstStyle>
            <a:lvl1pPr algn="ctr">
              <a:defRPr sz="3600" b="0" i="0">
                <a:solidFill>
                  <a:schemeClr val="accent4">
                    <a:lumMod val="60000"/>
                    <a:lumOff val="4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kumimoji="1" lang="ja-JP" altLang="en-US" dirty="0"/>
              <a:t>スライドタイトル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75B3EEF-320D-1048-93AE-6A828E4577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CE884680-B901-7B4E-B61D-104198092958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97EBAC7-D3FE-9141-B982-354BABB6880E}"/>
              </a:ext>
            </a:extLst>
          </p:cNvPr>
          <p:cNvSpPr txBox="1"/>
          <p:nvPr userDrawn="1"/>
        </p:nvSpPr>
        <p:spPr>
          <a:xfrm>
            <a:off x="11415252" y="2713703"/>
            <a:ext cx="0" cy="0"/>
          </a:xfrm>
          <a:prstGeom prst="rect">
            <a:avLst/>
          </a:prstGeom>
          <a:noFill/>
        </p:spPr>
        <p:txBody>
          <a:bodyPr wrap="none" lIns="36000" tIns="36000" rIns="36000" bIns="36000" rtlCol="0" anchor="t">
            <a:noAutofit/>
          </a:bodyPr>
          <a:lstStyle/>
          <a:p>
            <a:pPr algn="l">
              <a:buClr>
                <a:schemeClr val="bg2">
                  <a:lumMod val="75000"/>
                  <a:lumOff val="25000"/>
                </a:schemeClr>
              </a:buClr>
            </a:pPr>
            <a:endParaRPr kumimoji="1" lang="ja-JP" altLang="en-US" b="0" i="0">
              <a:solidFill>
                <a:schemeClr val="bg2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4207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メッセージスライド">
    <p:bg>
      <p:bgPr>
        <a:gradFill flip="none" rotWithShape="1">
          <a:gsLst>
            <a:gs pos="0">
              <a:schemeClr val="accent1">
                <a:lumMod val="60000"/>
                <a:lumOff val="4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4811F030-5501-7C40-8521-3722537A20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2176" r="22176"/>
          <a:stretch/>
        </p:blipFill>
        <p:spPr>
          <a:xfrm>
            <a:off x="5409786" y="0"/>
            <a:ext cx="6800015" cy="6876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8BAA218-DEF3-0D4D-B052-AA234D0A00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1989139"/>
            <a:ext cx="5041353" cy="2869047"/>
          </a:xfrm>
        </p:spPr>
        <p:txBody>
          <a:bodyPr anchor="ctr">
            <a:normAutofit/>
          </a:bodyPr>
          <a:lstStyle>
            <a:lvl1pPr>
              <a:defRPr sz="3600" b="0" i="0">
                <a:solidFill>
                  <a:schemeClr val="accent4">
                    <a:lumMod val="60000"/>
                    <a:lumOff val="4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kumimoji="1" lang="ja-JP" altLang="en-US" dirty="0"/>
              <a:t>メッセージ</a:t>
            </a:r>
          </a:p>
        </p:txBody>
      </p:sp>
    </p:spTree>
    <p:extLst>
      <p:ext uri="{BB962C8B-B14F-4D97-AF65-F5344CB8AC3E}">
        <p14:creationId xmlns:p14="http://schemas.microsoft.com/office/powerpoint/2010/main" val="34333765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次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04440B6-2593-4C4B-85F3-27EBB6A830CC}"/>
              </a:ext>
            </a:extLst>
          </p:cNvPr>
          <p:cNvSpPr/>
          <p:nvPr userDrawn="1"/>
        </p:nvSpPr>
        <p:spPr>
          <a:xfrm>
            <a:off x="-19102" y="-19102"/>
            <a:ext cx="5400674" cy="6912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99000">
                <a:schemeClr val="accent1"/>
              </a:gs>
            </a:gsLst>
            <a:lin ang="16200000" scaled="1"/>
            <a:tileRect/>
          </a:gradFill>
          <a:ln>
            <a:noFill/>
          </a:ln>
          <a:effectLst>
            <a:outerShdw blurRad="546100" dist="38100" sx="101000" sy="101000" algn="l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0" i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5E2D59A-46F5-FA4E-88A8-E093FC3CFE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CE884680-B901-7B4E-B61D-104198092958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BFB03C6-D78B-FA4E-A379-783DC8B0D103}"/>
              </a:ext>
            </a:extLst>
          </p:cNvPr>
          <p:cNvSpPr txBox="1">
            <a:spLocks/>
          </p:cNvSpPr>
          <p:nvPr userDrawn="1"/>
        </p:nvSpPr>
        <p:spPr>
          <a:xfrm>
            <a:off x="371476" y="1989139"/>
            <a:ext cx="2290082" cy="2869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600" b="0" i="0" kern="1200">
                <a:solidFill>
                  <a:schemeClr val="accent4">
                    <a:lumMod val="60000"/>
                    <a:lumOff val="40000"/>
                  </a:schemeClr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b="0" i="0">
                <a:latin typeface="Meiryo" panose="020B0604030504040204" pitchFamily="34" charset="-128"/>
                <a:ea typeface="Meiryo" panose="020B0604030504040204" pitchFamily="34" charset="-128"/>
              </a:rPr>
              <a:t>Agenda</a:t>
            </a:r>
            <a:endParaRPr lang="ja-JP" altLang="en-US" b="0" i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D2D56395-AE83-954D-9C92-02790F4A7C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99" y="368300"/>
            <a:ext cx="5400673" cy="5761038"/>
          </a:xfrm>
        </p:spPr>
        <p:txBody>
          <a:bodyPr anchor="ctr"/>
          <a:lstStyle>
            <a:lvl1pPr marL="228600" indent="-228600">
              <a:buFont typeface="システムフォント（レギュラー）"/>
              <a:buChar char="►"/>
              <a:defRPr b="0" i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  <a:lvl2pPr>
              <a:defRPr b="0" i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2pPr>
          </a:lstStyle>
          <a:p>
            <a:pPr lvl="0"/>
            <a:r>
              <a:rPr kumimoji="1" lang="ja-JP" altLang="en-US" dirty="0"/>
              <a:t>目次</a:t>
            </a:r>
          </a:p>
          <a:p>
            <a:pPr lvl="1"/>
            <a:r>
              <a:rPr kumimoji="1" lang="ja-JP" altLang="en-US" dirty="0"/>
              <a:t>備考</a:t>
            </a:r>
          </a:p>
        </p:txBody>
      </p:sp>
    </p:spTree>
    <p:extLst>
      <p:ext uri="{BB962C8B-B14F-4D97-AF65-F5344CB8AC3E}">
        <p14:creationId xmlns:p14="http://schemas.microsoft.com/office/powerpoint/2010/main" val="4051262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1139A059-2099-AD40-A5DC-D0375E412B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83"/>
          <a:stretch/>
        </p:blipFill>
        <p:spPr>
          <a:xfrm>
            <a:off x="10584" y="-1"/>
            <a:ext cx="12170833" cy="5505385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F9F8EB7-BD63-5143-8461-E02B986C2ABD}"/>
              </a:ext>
            </a:extLst>
          </p:cNvPr>
          <p:cNvSpPr/>
          <p:nvPr userDrawn="1"/>
        </p:nvSpPr>
        <p:spPr>
          <a:xfrm>
            <a:off x="1" y="5468391"/>
            <a:ext cx="12192000" cy="1389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0" i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53B3E98-6778-464E-A2E6-63FDAF22981F}"/>
              </a:ext>
            </a:extLst>
          </p:cNvPr>
          <p:cNvSpPr/>
          <p:nvPr userDrawn="1"/>
        </p:nvSpPr>
        <p:spPr>
          <a:xfrm>
            <a:off x="371475" y="1989138"/>
            <a:ext cx="10296525" cy="326866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52000">
                <a:schemeClr val="accent1">
                  <a:lumMod val="97000"/>
                  <a:lumOff val="3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0" i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E9A7FEA-63F8-0D44-B812-CEA98D6FCC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4280" y="1989138"/>
            <a:ext cx="9360001" cy="2319815"/>
          </a:xfrm>
        </p:spPr>
        <p:txBody>
          <a:bodyPr anchor="b">
            <a:normAutofit/>
          </a:bodyPr>
          <a:lstStyle>
            <a:lvl1pPr algn="l">
              <a:defRPr sz="4800" b="0" i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kumimoji="1" lang="ja-JP" altLang="en-US" dirty="0"/>
              <a:t>タイトル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4FF9645-5C37-B847-9C16-BD55B8E13F8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4280" y="4396636"/>
            <a:ext cx="9360000" cy="859877"/>
          </a:xfrm>
        </p:spPr>
        <p:txBody>
          <a:bodyPr anchor="b"/>
          <a:lstStyle>
            <a:lvl1pPr marL="0" indent="0" algn="l">
              <a:spcBef>
                <a:spcPts val="0"/>
              </a:spcBef>
              <a:buNone/>
              <a:defRPr sz="2400" b="0" i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/>
              <a:t>サブタイトル</a:t>
            </a:r>
            <a:endParaRPr kumimoji="1" lang="en-US" altLang="ja-JP" dirty="0"/>
          </a:p>
        </p:txBody>
      </p:sp>
      <p:sp>
        <p:nvSpPr>
          <p:cNvPr id="8" name="日付プレースホルダー 3">
            <a:extLst>
              <a:ext uri="{FF2B5EF4-FFF2-40B4-BE49-F238E27FC236}">
                <a16:creationId xmlns:a16="http://schemas.microsoft.com/office/drawing/2014/main" id="{F846085B-22D6-B540-A5B0-546988EE51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5325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9A9A9A"/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5" name="図プレースホルダー 4">
            <a:extLst>
              <a:ext uri="{FF2B5EF4-FFF2-40B4-BE49-F238E27FC236}">
                <a16:creationId xmlns:a16="http://schemas.microsoft.com/office/drawing/2014/main" id="{03771858-48FA-374A-B354-C8D9E07255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47075" y="5659438"/>
            <a:ext cx="2120925" cy="1062037"/>
          </a:xfrm>
        </p:spPr>
        <p:txBody>
          <a:bodyPr/>
          <a:lstStyle>
            <a:lvl1pPr marL="0" indent="0">
              <a:buNone/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23CE81A-F242-DF49-BFA2-154514A385D1}"/>
              </a:ext>
            </a:extLst>
          </p:cNvPr>
          <p:cNvSpPr txBox="1"/>
          <p:nvPr userDrawn="1"/>
        </p:nvSpPr>
        <p:spPr>
          <a:xfrm>
            <a:off x="8141110" y="7300452"/>
            <a:ext cx="0" cy="0"/>
          </a:xfrm>
          <a:prstGeom prst="rect">
            <a:avLst/>
          </a:prstGeom>
          <a:noFill/>
        </p:spPr>
        <p:txBody>
          <a:bodyPr wrap="none" lIns="36000" tIns="36000" rIns="36000" bIns="36000" rtlCol="0" anchor="t">
            <a:noAutofit/>
          </a:bodyPr>
          <a:lstStyle/>
          <a:p>
            <a:pPr algn="l">
              <a:buClr>
                <a:schemeClr val="bg2">
                  <a:lumMod val="75000"/>
                  <a:lumOff val="25000"/>
                </a:schemeClr>
              </a:buClr>
            </a:pPr>
            <a:endParaRPr kumimoji="1" lang="ja-JP" altLang="en-US" b="0" i="0">
              <a:solidFill>
                <a:schemeClr val="bg2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7292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締め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34FFF29-5443-D847-A2F7-AAE0696D0236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-54" r="-218"/>
          <a:stretch/>
        </p:blipFill>
        <p:spPr>
          <a:xfrm>
            <a:off x="-3637" y="-1"/>
            <a:ext cx="12195638" cy="6858001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75A56DB-0C8C-9D4A-AB28-3D9948032B9C}"/>
              </a:ext>
            </a:extLst>
          </p:cNvPr>
          <p:cNvSpPr/>
          <p:nvPr userDrawn="1"/>
        </p:nvSpPr>
        <p:spPr>
          <a:xfrm>
            <a:off x="3848282" y="3474719"/>
            <a:ext cx="7925654" cy="259772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0" i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157D80-E62F-5546-BCD8-F1120F04A61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60981" y="3976657"/>
            <a:ext cx="4100256" cy="1593850"/>
          </a:xfrm>
        </p:spPr>
        <p:txBody>
          <a:bodyPr/>
          <a:lstStyle>
            <a:lvl1pPr marL="0" indent="0">
              <a:buNone/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kumimoji="1" lang="ja-JP" altLang="en-US"/>
              <a:t>アイコンをクリックして図を追加</a:t>
            </a:r>
          </a:p>
        </p:txBody>
      </p:sp>
    </p:spTree>
    <p:extLst>
      <p:ext uri="{BB962C8B-B14F-4D97-AF65-F5344CB8AC3E}">
        <p14:creationId xmlns:p14="http://schemas.microsoft.com/office/powerpoint/2010/main" val="3601787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witchフォーマット(標準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A2761D-693F-9841-B5AF-D1EB28A82F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372382"/>
            <a:ext cx="11449050" cy="414335"/>
          </a:xfrm>
        </p:spPr>
        <p:txBody>
          <a:bodyPr/>
          <a:lstStyle>
            <a:lvl1pPr>
              <a:defRPr b="0" i="0">
                <a:ea typeface="Meiryo" panose="020B0604030504040204" pitchFamily="34" charset="-128"/>
              </a:defRPr>
            </a:lvl1pPr>
          </a:lstStyle>
          <a:p>
            <a:r>
              <a:rPr kumimoji="1" lang="ja-JP" altLang="en-US"/>
              <a:t>スライドタイトル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5712C66-E961-8540-BD9F-1F4EE5B3ED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ea typeface="Meiryo" panose="020B0604030504040204" pitchFamily="34" charset="-128"/>
              </a:defRPr>
            </a:lvl1pPr>
          </a:lstStyle>
          <a:p>
            <a:fld id="{CE884680-B901-7B4E-B61D-104198092958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E541C21-8410-5742-AC55-110D8A38657A}"/>
              </a:ext>
            </a:extLst>
          </p:cNvPr>
          <p:cNvSpPr txBox="1"/>
          <p:nvPr userDrawn="1"/>
        </p:nvSpPr>
        <p:spPr>
          <a:xfrm>
            <a:off x="705394" y="-535577"/>
            <a:ext cx="0" cy="0"/>
          </a:xfrm>
          <a:prstGeom prst="rect">
            <a:avLst/>
          </a:prstGeom>
          <a:noFill/>
        </p:spPr>
        <p:txBody>
          <a:bodyPr wrap="none" lIns="36000" tIns="36000" rIns="36000" bIns="36000" rtlCol="0" anchor="t">
            <a:noAutofit/>
          </a:bodyPr>
          <a:lstStyle/>
          <a:p>
            <a:pPr algn="l">
              <a:buClr>
                <a:schemeClr val="bg2">
                  <a:lumMod val="75000"/>
                  <a:lumOff val="25000"/>
                </a:schemeClr>
              </a:buClr>
            </a:pPr>
            <a:endParaRPr kumimoji="1" lang="ja-JP" altLang="en-US" b="0" i="0">
              <a:solidFill>
                <a:schemeClr val="bg2">
                  <a:lumMod val="75000"/>
                  <a:lumOff val="25000"/>
                </a:schemeClr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57C84D7-6329-474A-9349-CACC71FE3194}"/>
              </a:ext>
            </a:extLst>
          </p:cNvPr>
          <p:cNvSpPr txBox="1"/>
          <p:nvPr userDrawn="1"/>
        </p:nvSpPr>
        <p:spPr>
          <a:xfrm>
            <a:off x="6113417" y="-444137"/>
            <a:ext cx="0" cy="0"/>
          </a:xfrm>
          <a:prstGeom prst="rect">
            <a:avLst/>
          </a:prstGeom>
          <a:noFill/>
        </p:spPr>
        <p:txBody>
          <a:bodyPr wrap="none" lIns="36000" tIns="36000" rIns="36000" bIns="36000" rtlCol="0" anchor="t">
            <a:noAutofit/>
          </a:bodyPr>
          <a:lstStyle/>
          <a:p>
            <a:pPr algn="l">
              <a:buClr>
                <a:schemeClr val="bg2">
                  <a:lumMod val="75000"/>
                  <a:lumOff val="25000"/>
                </a:schemeClr>
              </a:buClr>
            </a:pPr>
            <a:endParaRPr kumimoji="1" lang="ja-JP" altLang="en-US" b="0" i="0">
              <a:solidFill>
                <a:schemeClr val="bg2">
                  <a:lumMod val="75000"/>
                  <a:lumOff val="25000"/>
                </a:schemeClr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3913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36D6449-8391-FD46-A6C3-08B3DE8C3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  <a:prstGeom prst="rect">
            <a:avLst/>
          </a:prstGeom>
        </p:spPr>
        <p:txBody>
          <a:bodyPr vert="horz" wrap="square" lIns="36000" tIns="36000" rIns="36000" bIns="36000" rtlCol="0" anchor="t">
            <a:spAutoFit/>
          </a:bodyPr>
          <a:lstStyle/>
          <a:p>
            <a:r>
              <a:rPr kumimoji="1" lang="ja-JP" altLang="en-US" dirty="0"/>
              <a:t>スライドタイトル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E428D1E-72C6-074C-B68D-C4D85C2AA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5" y="1989137"/>
            <a:ext cx="11449050" cy="4140201"/>
          </a:xfrm>
          <a:prstGeom prst="rect">
            <a:avLst/>
          </a:prstGeom>
        </p:spPr>
        <p:txBody>
          <a:bodyPr vert="horz" lIns="36000" tIns="36000" rIns="36000" bIns="3600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2D7EF8-33C0-F64B-AF05-67BD779D4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1635" y="6356350"/>
            <a:ext cx="56889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CE884680-B901-7B4E-B61D-104198092958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19390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2" r:id="rId2"/>
    <p:sldLayoutId id="2147483663" r:id="rId3"/>
    <p:sldLayoutId id="2147483664" r:id="rId4"/>
    <p:sldLayoutId id="2147483649" r:id="rId5"/>
    <p:sldLayoutId id="2147483661" r:id="rId6"/>
    <p:sldLayoutId id="2147483667" r:id="rId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2400" b="0" i="0" kern="1200">
          <a:solidFill>
            <a:schemeClr val="accent1"/>
          </a:solidFill>
          <a:latin typeface="Meiryo" panose="020B0604030504040204" pitchFamily="34" charset="-128"/>
          <a:ea typeface="Meiryo" panose="020B0604030504040204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300"/>
        </a:spcAft>
        <a:buFont typeface="Arial" panose="020B0604020202020204" pitchFamily="34" charset="0"/>
        <a:buChar char="•"/>
        <a:defRPr kumimoji="1" sz="2800" b="0" i="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300"/>
        </a:spcAft>
        <a:buFont typeface="Arial" panose="020B0604020202020204" pitchFamily="34" charset="0"/>
        <a:buChar char="•"/>
        <a:defRPr kumimoji="1" sz="2400" b="0" i="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300"/>
        </a:spcAft>
        <a:buFont typeface="Arial" panose="020B0604020202020204" pitchFamily="34" charset="0"/>
        <a:buChar char="•"/>
        <a:defRPr kumimoji="1" sz="2000" b="0" i="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300"/>
        </a:spcAft>
        <a:buFont typeface="Arial" panose="020B0604020202020204" pitchFamily="34" charset="0"/>
        <a:buChar char="•"/>
        <a:defRPr kumimoji="1" sz="1800" b="0" i="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300"/>
        </a:spcAft>
        <a:buFont typeface="Arial" panose="020B0604020202020204" pitchFamily="34" charset="0"/>
        <a:buChar char="•"/>
        <a:defRPr kumimoji="1" sz="1800" b="0" i="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53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pos="7446" userDrawn="1">
          <p15:clr>
            <a:srgbClr val="F26B43"/>
          </p15:clr>
        </p15:guide>
        <p15:guide id="4" orient="horz" pos="3861">
          <p15:clr>
            <a:srgbClr val="F26B43"/>
          </p15:clr>
        </p15:guide>
        <p15:guide id="5" orient="horz" pos="232">
          <p15:clr>
            <a:srgbClr val="F26B43"/>
          </p15:clr>
        </p15:guide>
        <p15:guide id="6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hyperlink" Target="https://www.bluetooth.org/DocMan/handlers/DownloadDoc.ashx?doc_id=556599" TargetMode="External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cademy.nordicsemi.com/courses/bluetooth-low-energy-fundamentals/lessons/lesson-2-bluetooth-le-advertising/topic/advertisement-packet/" TargetMode="Externa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13" Type="http://schemas.openxmlformats.org/officeDocument/2006/relationships/hyperlink" Target="https://www.edps.europa.eu/press-publications/publications/techsonar/synthetic-data_en#:~:text=Synthetic%20data%20is%20artificial%20data,undergoing%20the%20same%20statistical%20analysis" TargetMode="External"/><Relationship Id="rId18" Type="http://schemas.openxmlformats.org/officeDocument/2006/relationships/hyperlink" Target="https://www.sciencedirect.com/science/article/pii/S0167947311002076" TargetMode="External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6.svg"/><Relationship Id="rId17" Type="http://schemas.openxmlformats.org/officeDocument/2006/relationships/hyperlink" Target="https://aws.amazon.com/what-is/synthetic-data/?nc1=h_ls" TargetMode="External"/><Relationship Id="rId2" Type="http://schemas.openxmlformats.org/officeDocument/2006/relationships/notesSlide" Target="../notesSlides/notesSlide8.xml"/><Relationship Id="rId16" Type="http://schemas.openxmlformats.org/officeDocument/2006/relationships/hyperlink" Target="https://doi.org/10.1109/ACCESS.2023.3325235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svg"/><Relationship Id="rId11" Type="http://schemas.openxmlformats.org/officeDocument/2006/relationships/image" Target="../media/image55.png"/><Relationship Id="rId5" Type="http://schemas.openxmlformats.org/officeDocument/2006/relationships/image" Target="../media/image51.png"/><Relationship Id="rId15" Type="http://schemas.openxmlformats.org/officeDocument/2006/relationships/hyperlink" Target="https://arxiv.org/abs/2210.07332" TargetMode="External"/><Relationship Id="rId10" Type="http://schemas.openxmlformats.org/officeDocument/2006/relationships/image" Target="../media/image27.svg"/><Relationship Id="rId19" Type="http://schemas.openxmlformats.org/officeDocument/2006/relationships/hyperlink" Target="https://ieeexplore.ieee.org/document/9570308" TargetMode="External"/><Relationship Id="rId4" Type="http://schemas.openxmlformats.org/officeDocument/2006/relationships/image" Target="../media/image50.svg"/><Relationship Id="rId9" Type="http://schemas.openxmlformats.org/officeDocument/2006/relationships/image" Target="../media/image26.png"/><Relationship Id="rId14" Type="http://schemas.openxmlformats.org/officeDocument/2006/relationships/hyperlink" Target="https://doi.org/10.1086/722094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67.png"/><Relationship Id="rId18" Type="http://schemas.openxmlformats.org/officeDocument/2006/relationships/image" Target="../media/image72.sv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svg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7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sv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svg"/><Relationship Id="rId19" Type="http://schemas.openxmlformats.org/officeDocument/2006/relationships/hyperlink" Target="https://doi.org/10.1177/0272989X9301300409" TargetMode="External"/><Relationship Id="rId4" Type="http://schemas.openxmlformats.org/officeDocument/2006/relationships/image" Target="../media/image58.svg"/><Relationship Id="rId9" Type="http://schemas.openxmlformats.org/officeDocument/2006/relationships/image" Target="../media/image63.png"/><Relationship Id="rId14" Type="http://schemas.openxmlformats.org/officeDocument/2006/relationships/image" Target="../media/image6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75.png"/><Relationship Id="rId18" Type="http://schemas.openxmlformats.org/officeDocument/2006/relationships/image" Target="../media/image72.svg"/><Relationship Id="rId3" Type="http://schemas.openxmlformats.org/officeDocument/2006/relationships/image" Target="../media/image57.png"/><Relationship Id="rId21" Type="http://schemas.openxmlformats.org/officeDocument/2006/relationships/image" Target="../media/image81.png"/><Relationship Id="rId7" Type="http://schemas.openxmlformats.org/officeDocument/2006/relationships/image" Target="../media/image61.png"/><Relationship Id="rId12" Type="http://schemas.openxmlformats.org/officeDocument/2006/relationships/image" Target="../media/image74.svg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78.svg"/><Relationship Id="rId20" Type="http://schemas.openxmlformats.org/officeDocument/2006/relationships/image" Target="../media/image8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svg"/><Relationship Id="rId11" Type="http://schemas.openxmlformats.org/officeDocument/2006/relationships/image" Target="../media/image73.png"/><Relationship Id="rId24" Type="http://schemas.openxmlformats.org/officeDocument/2006/relationships/image" Target="../media/image84.svg"/><Relationship Id="rId5" Type="http://schemas.openxmlformats.org/officeDocument/2006/relationships/image" Target="../media/image59.png"/><Relationship Id="rId15" Type="http://schemas.openxmlformats.org/officeDocument/2006/relationships/image" Target="../media/image77.png"/><Relationship Id="rId23" Type="http://schemas.openxmlformats.org/officeDocument/2006/relationships/image" Target="../media/image83.png"/><Relationship Id="rId10" Type="http://schemas.openxmlformats.org/officeDocument/2006/relationships/image" Target="../media/image64.svg"/><Relationship Id="rId19" Type="http://schemas.openxmlformats.org/officeDocument/2006/relationships/image" Target="../media/image79.png"/><Relationship Id="rId4" Type="http://schemas.openxmlformats.org/officeDocument/2006/relationships/image" Target="../media/image58.svg"/><Relationship Id="rId9" Type="http://schemas.openxmlformats.org/officeDocument/2006/relationships/image" Target="../media/image63.png"/><Relationship Id="rId14" Type="http://schemas.openxmlformats.org/officeDocument/2006/relationships/image" Target="../media/image76.svg"/><Relationship Id="rId22" Type="http://schemas.openxmlformats.org/officeDocument/2006/relationships/image" Target="../media/image8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13" Type="http://schemas.openxmlformats.org/officeDocument/2006/relationships/image" Target="../media/image91.png"/><Relationship Id="rId18" Type="http://schemas.openxmlformats.org/officeDocument/2006/relationships/image" Target="../media/image62.svg"/><Relationship Id="rId3" Type="http://schemas.openxmlformats.org/officeDocument/2006/relationships/image" Target="../media/image57.png"/><Relationship Id="rId21" Type="http://schemas.openxmlformats.org/officeDocument/2006/relationships/hyperlink" Target="https://arxiv.org/abs/1406.2661" TargetMode="External"/><Relationship Id="rId7" Type="http://schemas.openxmlformats.org/officeDocument/2006/relationships/image" Target="../media/image85.png"/><Relationship Id="rId12" Type="http://schemas.openxmlformats.org/officeDocument/2006/relationships/image" Target="../media/image90.sv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94.svg"/><Relationship Id="rId20" Type="http://schemas.openxmlformats.org/officeDocument/2006/relationships/image" Target="../media/image6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svg"/><Relationship Id="rId11" Type="http://schemas.openxmlformats.org/officeDocument/2006/relationships/image" Target="../media/image89.png"/><Relationship Id="rId5" Type="http://schemas.openxmlformats.org/officeDocument/2006/relationships/image" Target="../media/image59.png"/><Relationship Id="rId15" Type="http://schemas.openxmlformats.org/officeDocument/2006/relationships/image" Target="../media/image93.png"/><Relationship Id="rId10" Type="http://schemas.openxmlformats.org/officeDocument/2006/relationships/image" Target="../media/image88.svg"/><Relationship Id="rId19" Type="http://schemas.openxmlformats.org/officeDocument/2006/relationships/image" Target="../media/image63.png"/><Relationship Id="rId4" Type="http://schemas.openxmlformats.org/officeDocument/2006/relationships/image" Target="../media/image58.svg"/><Relationship Id="rId9" Type="http://schemas.openxmlformats.org/officeDocument/2006/relationships/image" Target="../media/image87.png"/><Relationship Id="rId14" Type="http://schemas.openxmlformats.org/officeDocument/2006/relationships/image" Target="../media/image9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svg"/><Relationship Id="rId13" Type="http://schemas.openxmlformats.org/officeDocument/2006/relationships/image" Target="../media/image2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7.png"/><Relationship Id="rId12" Type="http://schemas.openxmlformats.org/officeDocument/2006/relationships/image" Target="../media/image27.svg"/><Relationship Id="rId2" Type="http://schemas.openxmlformats.org/officeDocument/2006/relationships/tags" Target="../tags/tag3.xml"/><Relationship Id="rId16" Type="http://schemas.openxmlformats.org/officeDocument/2006/relationships/image" Target="../media/image100.svg"/><Relationship Id="rId1" Type="http://schemas.openxmlformats.org/officeDocument/2006/relationships/tags" Target="../tags/tag2.xml"/><Relationship Id="rId6" Type="http://schemas.openxmlformats.org/officeDocument/2006/relationships/image" Target="../media/image96.svg"/><Relationship Id="rId11" Type="http://schemas.openxmlformats.org/officeDocument/2006/relationships/image" Target="../media/image26.png"/><Relationship Id="rId5" Type="http://schemas.openxmlformats.org/officeDocument/2006/relationships/image" Target="../media/image95.png"/><Relationship Id="rId15" Type="http://schemas.openxmlformats.org/officeDocument/2006/relationships/image" Target="../media/image99.png"/><Relationship Id="rId10" Type="http://schemas.openxmlformats.org/officeDocument/2006/relationships/image" Target="../media/image15.sv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14.png"/><Relationship Id="rId14" Type="http://schemas.openxmlformats.org/officeDocument/2006/relationships/image" Target="../media/image2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hyperlink" Target="https://www.sciencedirect.com/science/article/pii/S0038092X14001042" TargetMode="External"/><Relationship Id="rId3" Type="http://schemas.openxmlformats.org/officeDocument/2006/relationships/image" Target="../media/image101.png"/><Relationship Id="rId7" Type="http://schemas.openxmlformats.org/officeDocument/2006/relationships/image" Target="../media/image14.png"/><Relationship Id="rId12" Type="http://schemas.openxmlformats.org/officeDocument/2006/relationships/hyperlink" Target="http://dx.doi.org/10.3390/jsan9030038" TargetMode="External"/><Relationship Id="rId2" Type="http://schemas.openxmlformats.org/officeDocument/2006/relationships/notesSlide" Target="../notesSlides/notesSlide13.xml"/><Relationship Id="rId16" Type="http://schemas.openxmlformats.org/officeDocument/2006/relationships/hyperlink" Target="https://www.sciencedirect.com/science/article/pii/S0191261515300904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svg"/><Relationship Id="rId11" Type="http://schemas.openxmlformats.org/officeDocument/2006/relationships/hyperlink" Target="http://dx.doi.org/10.1109/ACCESS.2018.2866323" TargetMode="External"/><Relationship Id="rId5" Type="http://schemas.openxmlformats.org/officeDocument/2006/relationships/image" Target="../media/image103.png"/><Relationship Id="rId15" Type="http://schemas.openxmlformats.org/officeDocument/2006/relationships/hyperlink" Target="http://dx.doi.org/10.1080/14697688.2015.1004801" TargetMode="External"/><Relationship Id="rId10" Type="http://schemas.openxmlformats.org/officeDocument/2006/relationships/hyperlink" Target="https://theses.hal.science/LAAS-RISC/hal-04797964v1" TargetMode="External"/><Relationship Id="rId4" Type="http://schemas.openxmlformats.org/officeDocument/2006/relationships/image" Target="../media/image102.svg"/><Relationship Id="rId9" Type="http://schemas.openxmlformats.org/officeDocument/2006/relationships/hyperlink" Target="https://ieeexplore.ieee.org/document/9366479" TargetMode="External"/><Relationship Id="rId14" Type="http://schemas.openxmlformats.org/officeDocument/2006/relationships/hyperlink" Target="https://ieeexplore.ieee.org/document/9687770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svg"/><Relationship Id="rId3" Type="http://schemas.openxmlformats.org/officeDocument/2006/relationships/image" Target="../media/image105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110.svg"/><Relationship Id="rId4" Type="http://schemas.openxmlformats.org/officeDocument/2006/relationships/image" Target="../media/image106.svg"/><Relationship Id="rId9" Type="http://schemas.openxmlformats.org/officeDocument/2006/relationships/image" Target="../media/image10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sv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12.svg"/><Relationship Id="rId9" Type="http://schemas.openxmlformats.org/officeDocument/2006/relationships/image" Target="../media/image1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.png"/><Relationship Id="rId4" Type="http://schemas.openxmlformats.org/officeDocument/2006/relationships/image" Target="../media/image11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1.svg"/><Relationship Id="rId7" Type="http://schemas.openxmlformats.org/officeDocument/2006/relationships/image" Target="../media/image123.sv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125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svg"/><Relationship Id="rId7" Type="http://schemas.openxmlformats.org/officeDocument/2006/relationships/image" Target="../media/image130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29.svg"/><Relationship Id="rId4" Type="http://schemas.openxmlformats.org/officeDocument/2006/relationships/image" Target="../media/image1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20min.ch/story/ich-hatte-panik-bernerin-19-findet-fremden-airtag-unter-ihrem-beifahrersitz-460234987350" TargetMode="External"/><Relationship Id="rId3" Type="http://schemas.openxmlformats.org/officeDocument/2006/relationships/image" Target="../media/image9.png"/><Relationship Id="rId7" Type="http://schemas.openxmlformats.org/officeDocument/2006/relationships/hyperlink" Target="https://www.statista.com/statistics/750569/worldwide-bluetooth-low-energy-device-market-volume/" TargetMode="External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0" Type="http://schemas.openxmlformats.org/officeDocument/2006/relationships/image" Target="../media/image13.png"/><Relationship Id="rId4" Type="http://schemas.openxmlformats.org/officeDocument/2006/relationships/image" Target="../media/image10.svg"/><Relationship Id="rId9" Type="http://schemas.openxmlformats.org/officeDocument/2006/relationships/hyperlink" Target="https://www.nzz.ch/panorama/airtag-stalking-hat-apple-die-gefahr-unterschaetzt-ld.1688765?reduced=true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hyperlink" Target="https://ieeexplore.ieee.org/abstract/document/9706334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11" Type="http://schemas.openxmlformats.org/officeDocument/2006/relationships/image" Target="../media/image1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hyperlink" Target="https://doi.org/10.1186/s40537-023-00727-2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667C848-088C-7A46-A77B-3729FB12C4A9}"/>
              </a:ext>
            </a:extLst>
          </p:cNvPr>
          <p:cNvSpPr/>
          <p:nvPr/>
        </p:nvSpPr>
        <p:spPr>
          <a:xfrm flipV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" name="タイトル 6">
            <a:extLst>
              <a:ext uri="{FF2B5EF4-FFF2-40B4-BE49-F238E27FC236}">
                <a16:creationId xmlns:a16="http://schemas.microsoft.com/office/drawing/2014/main" id="{DED8588F-8344-3B49-B193-2E4E3D3E2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983" y="2109351"/>
            <a:ext cx="9910423" cy="1308426"/>
          </a:xfrm>
        </p:spPr>
        <p:txBody>
          <a:bodyPr anchor="ctr"/>
          <a:lstStyle/>
          <a:p>
            <a:r>
              <a:rPr lang="en-GB" altLang="ja-JP" sz="4400" dirty="0">
                <a:solidFill>
                  <a:schemeClr val="bg1"/>
                </a:solidFill>
              </a:rPr>
              <a:t>Targeted Synthetic BLE Packet Data Generation Approach (Midterm)</a:t>
            </a:r>
            <a:endParaRPr lang="ja-JP" altLang="en-US" sz="4400">
              <a:solidFill>
                <a:schemeClr val="bg1"/>
              </a:solidFill>
            </a:endParaRPr>
          </a:p>
        </p:txBody>
      </p:sp>
      <p:cxnSp>
        <p:nvCxnSpPr>
          <p:cNvPr id="17" name="直線コネクタ 4">
            <a:extLst>
              <a:ext uri="{FF2B5EF4-FFF2-40B4-BE49-F238E27FC236}">
                <a16:creationId xmlns:a16="http://schemas.microsoft.com/office/drawing/2014/main" id="{E5C034E1-137D-E54E-BAE4-5B6ED645B8D5}"/>
              </a:ext>
            </a:extLst>
          </p:cNvPr>
          <p:cNvCxnSpPr>
            <a:cxnSpLocks/>
          </p:cNvCxnSpPr>
          <p:nvPr/>
        </p:nvCxnSpPr>
        <p:spPr>
          <a:xfrm>
            <a:off x="1298579" y="1997350"/>
            <a:ext cx="0" cy="2174506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25000">
                  <a:schemeClr val="accent1"/>
                </a:gs>
                <a:gs pos="75000">
                  <a:srgbClr val="3A779B"/>
                </a:gs>
                <a:gs pos="50000">
                  <a:schemeClr val="accent1">
                    <a:lumMod val="45000"/>
                    <a:lumOff val="55000"/>
                  </a:schemeClr>
                </a:gs>
                <a:gs pos="99000">
                  <a:schemeClr val="tx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タイトル 6">
            <a:extLst>
              <a:ext uri="{FF2B5EF4-FFF2-40B4-BE49-F238E27FC236}">
                <a16:creationId xmlns:a16="http://schemas.microsoft.com/office/drawing/2014/main" id="{D7F0A94E-C2DA-88B1-458F-826711E65478}"/>
              </a:ext>
            </a:extLst>
          </p:cNvPr>
          <p:cNvSpPr txBox="1">
            <a:spLocks/>
          </p:cNvSpPr>
          <p:nvPr/>
        </p:nvSpPr>
        <p:spPr>
          <a:xfrm>
            <a:off x="1458984" y="3429000"/>
            <a:ext cx="6619143" cy="634395"/>
          </a:xfrm>
          <a:prstGeom prst="rect">
            <a:avLst/>
          </a:prstGeom>
        </p:spPr>
        <p:txBody>
          <a:bodyPr vert="horz" wrap="square" lIns="36000" tIns="36000" rIns="36000" bIns="3600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sz="2000" dirty="0">
                <a:solidFill>
                  <a:srgbClr val="B9E6FD"/>
                </a:solidFill>
                <a:latin typeface="Meiryo" panose="020B0604030504040204" pitchFamily="34" charset="-128"/>
              </a:rPr>
              <a:t>16.12.2024</a:t>
            </a:r>
          </a:p>
          <a:p>
            <a:r>
              <a:rPr lang="en-US" altLang="ja-JP" sz="2000" dirty="0">
                <a:solidFill>
                  <a:srgbClr val="B9E6FD"/>
                </a:solidFill>
                <a:latin typeface="Meiryo" panose="020B0604030504040204" pitchFamily="34" charset="-128"/>
              </a:rPr>
              <a:t>Keisuke Yokota</a:t>
            </a:r>
            <a:endParaRPr lang="ja-JP" altLang="en-US" sz="2000">
              <a:solidFill>
                <a:srgbClr val="B9E6FD"/>
              </a:solidFill>
              <a:latin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5108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グラフィックス 9" descr="Wireless with solid fill">
            <a:extLst>
              <a:ext uri="{FF2B5EF4-FFF2-40B4-BE49-F238E27FC236}">
                <a16:creationId xmlns:a16="http://schemas.microsoft.com/office/drawing/2014/main" id="{B29BE833-2483-47E0-8964-569895F31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9097" y="1269138"/>
            <a:ext cx="720000" cy="720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CFFE870-AF57-4A26-A5EA-4848FDC68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lang="en-GB"/>
              <a:t>How Does BLE Communicate?</a:t>
            </a:r>
            <a:endParaRPr kumimoji="1" lang="ja-JP" altLang="en-US"/>
          </a:p>
        </p:txBody>
      </p:sp>
      <p:pic>
        <p:nvPicPr>
          <p:cNvPr id="12" name="グラフィックス 9" descr="Plugged Unplugged with solid fill">
            <a:extLst>
              <a:ext uri="{FF2B5EF4-FFF2-40B4-BE49-F238E27FC236}">
                <a16:creationId xmlns:a16="http://schemas.microsoft.com/office/drawing/2014/main" id="{6A374D1F-B44D-460E-B89B-2CC03E3B08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201529" y="1269138"/>
            <a:ext cx="720000" cy="720000"/>
          </a:xfrm>
          <a:prstGeom prst="rect">
            <a:avLst/>
          </a:prstGeom>
        </p:spPr>
      </p:pic>
      <p:sp>
        <p:nvSpPr>
          <p:cNvPr id="13" name="テキスト ボックス 5">
            <a:extLst>
              <a:ext uri="{FF2B5EF4-FFF2-40B4-BE49-F238E27FC236}">
                <a16:creationId xmlns:a16="http://schemas.microsoft.com/office/drawing/2014/main" id="{43FE40FA-FDBB-414A-BADA-6546A0688B62}"/>
              </a:ext>
            </a:extLst>
          </p:cNvPr>
          <p:cNvSpPr txBox="1"/>
          <p:nvPr/>
        </p:nvSpPr>
        <p:spPr>
          <a:xfrm>
            <a:off x="6201529" y="1160463"/>
            <a:ext cx="5626615" cy="828000"/>
          </a:xfrm>
          <a:prstGeom prst="rect">
            <a:avLst/>
          </a:prstGeom>
          <a:solidFill>
            <a:srgbClr val="046294">
              <a:alpha val="80000"/>
            </a:srgbClr>
          </a:solidFill>
          <a:ln w="9525">
            <a:noFill/>
          </a:ln>
        </p:spPr>
        <p:txBody>
          <a:bodyPr wrap="none" lIns="756000" tIns="36000" rIns="36000" bIns="72000" rtlCol="0" anchor="b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One-to-one connection</a:t>
            </a:r>
            <a:endParaRPr kumimoji="1" lang="ja-JP" altLang="en-US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9B0FC6A-70C9-4ACB-8FB8-C7C0B2C8024C}"/>
              </a:ext>
            </a:extLst>
          </p:cNvPr>
          <p:cNvSpPr txBox="1"/>
          <p:nvPr/>
        </p:nvSpPr>
        <p:spPr>
          <a:xfrm>
            <a:off x="379097" y="1160463"/>
            <a:ext cx="5626615" cy="828000"/>
          </a:xfrm>
          <a:prstGeom prst="rect">
            <a:avLst/>
          </a:prstGeom>
          <a:solidFill>
            <a:srgbClr val="046294">
              <a:alpha val="80000"/>
            </a:srgbClr>
          </a:solidFill>
          <a:ln w="9525">
            <a:noFill/>
          </a:ln>
        </p:spPr>
        <p:txBody>
          <a:bodyPr wrap="none" lIns="756000" tIns="36000" rIns="36000" bIns="72000" rtlCol="0" anchor="b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Searching central</a:t>
            </a:r>
            <a:endParaRPr kumimoji="1" lang="ja-JP" altLang="en-US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8" name="Graphic 17" descr="Smart Phone with solid fill">
            <a:extLst>
              <a:ext uri="{FF2B5EF4-FFF2-40B4-BE49-F238E27FC236}">
                <a16:creationId xmlns:a16="http://schemas.microsoft.com/office/drawing/2014/main" id="{A0397EC3-D880-0C97-D12E-ACCC47F0FD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8637" y="2388909"/>
            <a:ext cx="1315058" cy="1315058"/>
          </a:xfrm>
          <a:prstGeom prst="rect">
            <a:avLst/>
          </a:prstGeom>
        </p:spPr>
      </p:pic>
      <p:pic>
        <p:nvPicPr>
          <p:cNvPr id="19" name="Graphic 18" descr="Smart Phone with solid fill">
            <a:extLst>
              <a:ext uri="{FF2B5EF4-FFF2-40B4-BE49-F238E27FC236}">
                <a16:creationId xmlns:a16="http://schemas.microsoft.com/office/drawing/2014/main" id="{B709DE0E-9AB9-7F0D-7BBE-A59610F867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29263" y="2939109"/>
            <a:ext cx="1315058" cy="1315058"/>
          </a:xfrm>
          <a:prstGeom prst="rect">
            <a:avLst/>
          </a:prstGeom>
        </p:spPr>
      </p:pic>
      <p:pic>
        <p:nvPicPr>
          <p:cNvPr id="20" name="Graphic 19" descr="Gambling Chips with solid fill">
            <a:extLst>
              <a:ext uri="{FF2B5EF4-FFF2-40B4-BE49-F238E27FC236}">
                <a16:creationId xmlns:a16="http://schemas.microsoft.com/office/drawing/2014/main" id="{EBB0663A-2982-3667-AC7E-6194CE66C2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96255" y="4322726"/>
            <a:ext cx="670457" cy="670457"/>
          </a:xfrm>
          <a:prstGeom prst="rect">
            <a:avLst/>
          </a:prstGeom>
        </p:spPr>
      </p:pic>
      <p:pic>
        <p:nvPicPr>
          <p:cNvPr id="21" name="Graphic 20" descr="Gambling Chips with solid fill">
            <a:extLst>
              <a:ext uri="{FF2B5EF4-FFF2-40B4-BE49-F238E27FC236}">
                <a16:creationId xmlns:a16="http://schemas.microsoft.com/office/drawing/2014/main" id="{661DE11B-CCFF-E24D-FD03-8E6896BD1A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46983" y="2360253"/>
            <a:ext cx="670457" cy="670457"/>
          </a:xfrm>
          <a:prstGeom prst="rect">
            <a:avLst/>
          </a:prstGeom>
        </p:spPr>
      </p:pic>
      <p:pic>
        <p:nvPicPr>
          <p:cNvPr id="22" name="Graphic 21" descr="Gambling Chips with solid fill">
            <a:extLst>
              <a:ext uri="{FF2B5EF4-FFF2-40B4-BE49-F238E27FC236}">
                <a16:creationId xmlns:a16="http://schemas.microsoft.com/office/drawing/2014/main" id="{7DA061DB-1BA9-5A22-00A8-DBA451EC98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82212" y="4973005"/>
            <a:ext cx="670457" cy="670457"/>
          </a:xfrm>
          <a:prstGeom prst="rect">
            <a:avLst/>
          </a:prstGeom>
        </p:spPr>
      </p:pic>
      <p:pic>
        <p:nvPicPr>
          <p:cNvPr id="23" name="Graphic 22" descr="Wireless outline">
            <a:extLst>
              <a:ext uri="{FF2B5EF4-FFF2-40B4-BE49-F238E27FC236}">
                <a16:creationId xmlns:a16="http://schemas.microsoft.com/office/drawing/2014/main" id="{1B175661-1724-377E-3642-278F38F071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653638">
            <a:off x="2031484" y="2603881"/>
            <a:ext cx="670457" cy="670457"/>
          </a:xfrm>
          <a:prstGeom prst="rect">
            <a:avLst/>
          </a:prstGeom>
        </p:spPr>
      </p:pic>
      <p:pic>
        <p:nvPicPr>
          <p:cNvPr id="24" name="Graphic 23" descr="Wireless outline">
            <a:extLst>
              <a:ext uri="{FF2B5EF4-FFF2-40B4-BE49-F238E27FC236}">
                <a16:creationId xmlns:a16="http://schemas.microsoft.com/office/drawing/2014/main" id="{38D81736-6C02-99BB-7526-232F0B5186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6557616">
            <a:off x="3278114" y="2018501"/>
            <a:ext cx="670457" cy="670457"/>
          </a:xfrm>
          <a:prstGeom prst="rect">
            <a:avLst/>
          </a:prstGeom>
        </p:spPr>
      </p:pic>
      <p:pic>
        <p:nvPicPr>
          <p:cNvPr id="25" name="Graphic 24" descr="Wireless outline">
            <a:extLst>
              <a:ext uri="{FF2B5EF4-FFF2-40B4-BE49-F238E27FC236}">
                <a16:creationId xmlns:a16="http://schemas.microsoft.com/office/drawing/2014/main" id="{02DA65C7-7606-523A-5DFA-56287D3D8A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0800000">
            <a:off x="3278114" y="3033510"/>
            <a:ext cx="670457" cy="670457"/>
          </a:xfrm>
          <a:prstGeom prst="rect">
            <a:avLst/>
          </a:prstGeom>
        </p:spPr>
      </p:pic>
      <p:pic>
        <p:nvPicPr>
          <p:cNvPr id="26" name="Graphic 25" descr="Wireless outline">
            <a:extLst>
              <a:ext uri="{FF2B5EF4-FFF2-40B4-BE49-F238E27FC236}">
                <a16:creationId xmlns:a16="http://schemas.microsoft.com/office/drawing/2014/main" id="{30E86141-F183-ED1A-DF49-1ECD81E6F0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860856">
            <a:off x="1449150" y="3654953"/>
            <a:ext cx="670457" cy="670457"/>
          </a:xfrm>
          <a:prstGeom prst="rect">
            <a:avLst/>
          </a:prstGeom>
        </p:spPr>
      </p:pic>
      <p:pic>
        <p:nvPicPr>
          <p:cNvPr id="27" name="Graphic 26" descr="Wireless outline">
            <a:extLst>
              <a:ext uri="{FF2B5EF4-FFF2-40B4-BE49-F238E27FC236}">
                <a16:creationId xmlns:a16="http://schemas.microsoft.com/office/drawing/2014/main" id="{EE4219DE-B27E-F01C-3A31-2218263BD7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6829654">
            <a:off x="2269104" y="4041144"/>
            <a:ext cx="670457" cy="670457"/>
          </a:xfrm>
          <a:prstGeom prst="rect">
            <a:avLst/>
          </a:prstGeom>
        </p:spPr>
      </p:pic>
      <p:pic>
        <p:nvPicPr>
          <p:cNvPr id="28" name="Graphic 27" descr="Wireless outline">
            <a:extLst>
              <a:ext uri="{FF2B5EF4-FFF2-40B4-BE49-F238E27FC236}">
                <a16:creationId xmlns:a16="http://schemas.microsoft.com/office/drawing/2014/main" id="{AA2A4BE8-0BE7-F4ED-DC8D-73A931C995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>
            <a:off x="1175072" y="4894241"/>
            <a:ext cx="670457" cy="670457"/>
          </a:xfrm>
          <a:prstGeom prst="rect">
            <a:avLst/>
          </a:prstGeom>
        </p:spPr>
      </p:pic>
      <p:pic>
        <p:nvPicPr>
          <p:cNvPr id="29" name="Graphic 28" descr="Wireless outline">
            <a:extLst>
              <a:ext uri="{FF2B5EF4-FFF2-40B4-BE49-F238E27FC236}">
                <a16:creationId xmlns:a16="http://schemas.microsoft.com/office/drawing/2014/main" id="{C834A061-9837-0DF1-FEEE-F53053174F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4758773">
            <a:off x="3488024" y="4581425"/>
            <a:ext cx="670457" cy="670457"/>
          </a:xfrm>
          <a:prstGeom prst="rect">
            <a:avLst/>
          </a:prstGeom>
        </p:spPr>
      </p:pic>
      <p:pic>
        <p:nvPicPr>
          <p:cNvPr id="30" name="Graphic 29" descr="Wireless outline">
            <a:extLst>
              <a:ext uri="{FF2B5EF4-FFF2-40B4-BE49-F238E27FC236}">
                <a16:creationId xmlns:a16="http://schemas.microsoft.com/office/drawing/2014/main" id="{11AA3FD5-FA9E-28E4-7065-64D6031AC1E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675319">
            <a:off x="2608080" y="4544854"/>
            <a:ext cx="670457" cy="67045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ECE43BE-A96B-D75A-D33E-E10B1D487669}"/>
              </a:ext>
            </a:extLst>
          </p:cNvPr>
          <p:cNvSpPr/>
          <p:nvPr/>
        </p:nvSpPr>
        <p:spPr>
          <a:xfrm>
            <a:off x="3862651" y="4301324"/>
            <a:ext cx="1448283" cy="4557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Meiryo" panose="020B0604030504040204" pitchFamily="34" charset="-128"/>
                <a:ea typeface="Meiryo" panose="020B0604030504040204" pitchFamily="34" charset="-128"/>
              </a:rPr>
              <a:t>Central</a:t>
            </a:r>
          </a:p>
          <a:p>
            <a:pPr algn="ctr"/>
            <a:r>
              <a:rPr lang="en-US" sz="1400">
                <a:latin typeface="Meiryo" panose="020B0604030504040204" pitchFamily="34" charset="-128"/>
                <a:ea typeface="Meiryo" panose="020B0604030504040204" pitchFamily="34" charset="-128"/>
              </a:rPr>
              <a:t>(e.g., iPhone)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B0411DF-6FFE-4B54-1BB9-2C8FD826E005}"/>
              </a:ext>
            </a:extLst>
          </p:cNvPr>
          <p:cNvSpPr/>
          <p:nvPr/>
        </p:nvSpPr>
        <p:spPr>
          <a:xfrm>
            <a:off x="2707530" y="5639561"/>
            <a:ext cx="1448283" cy="4897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err="1">
                <a:latin typeface="Meiryo" panose="020B0604030504040204" pitchFamily="34" charset="-128"/>
                <a:ea typeface="Meiryo" panose="020B0604030504040204" pitchFamily="34" charset="-128"/>
              </a:rPr>
              <a:t>Periphera</a:t>
            </a:r>
            <a:r>
              <a:rPr lang="en-US" sz="1400">
                <a:latin typeface="Meiryo" panose="020B0604030504040204" pitchFamily="34" charset="-128"/>
                <a:ea typeface="Meiryo" panose="020B0604030504040204" pitchFamily="34" charset="-128"/>
              </a:rPr>
              <a:t> (e.g., </a:t>
            </a:r>
            <a:r>
              <a:rPr lang="en-US" sz="1400" err="1">
                <a:latin typeface="Meiryo" panose="020B0604030504040204" pitchFamily="34" charset="-128"/>
                <a:ea typeface="Meiryo" panose="020B0604030504040204" pitchFamily="34" charset="-128"/>
              </a:rPr>
              <a:t>AirTag</a:t>
            </a:r>
            <a:r>
              <a:rPr lang="en-US" sz="140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6ADDA22-4A66-6E87-36EE-412422B93614}"/>
              </a:ext>
            </a:extLst>
          </p:cNvPr>
          <p:cNvSpPr/>
          <p:nvPr/>
        </p:nvSpPr>
        <p:spPr>
          <a:xfrm>
            <a:off x="2486493" y="3637546"/>
            <a:ext cx="1376158" cy="44104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Advertising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081BCA6-100C-CE43-EB5D-FB9BB4574EC8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3174572" y="3368738"/>
            <a:ext cx="103543" cy="268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4D1428E-77F2-90F6-F4B5-D722FA8453D3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2615778" y="3199724"/>
            <a:ext cx="558794" cy="4378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C3FD6BC-F4A2-FEC7-F628-02AD6BC12A50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2696048" y="4078592"/>
            <a:ext cx="478524" cy="1755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2650126-83F4-29EE-B6C6-19D46B4F5F75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2988290" y="4078592"/>
            <a:ext cx="186282" cy="5793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5328DF0-8BA8-4105-E4E5-CCC460250E4A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3174572" y="4078592"/>
            <a:ext cx="438771" cy="5793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901C793-B4ED-028D-38AC-E00E57A8A46E}"/>
              </a:ext>
            </a:extLst>
          </p:cNvPr>
          <p:cNvGrpSpPr/>
          <p:nvPr/>
        </p:nvGrpSpPr>
        <p:grpSpPr>
          <a:xfrm>
            <a:off x="6778655" y="2425348"/>
            <a:ext cx="4457131" cy="3283209"/>
            <a:chOff x="7499630" y="2425348"/>
            <a:chExt cx="4457131" cy="3283209"/>
          </a:xfrm>
        </p:grpSpPr>
        <p:pic>
          <p:nvPicPr>
            <p:cNvPr id="9" name="Graphic 8" descr="Smart Phone with solid fill">
              <a:extLst>
                <a:ext uri="{FF2B5EF4-FFF2-40B4-BE49-F238E27FC236}">
                  <a16:creationId xmlns:a16="http://schemas.microsoft.com/office/drawing/2014/main" id="{71EA0DAD-4102-91DC-D87E-0C49A46F8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499630" y="2454004"/>
              <a:ext cx="1315058" cy="1315058"/>
            </a:xfrm>
            <a:prstGeom prst="rect">
              <a:avLst/>
            </a:prstGeom>
          </p:spPr>
        </p:pic>
        <p:pic>
          <p:nvPicPr>
            <p:cNvPr id="10" name="Graphic 9" descr="Smart Phone with solid fill">
              <a:extLst>
                <a:ext uri="{FF2B5EF4-FFF2-40B4-BE49-F238E27FC236}">
                  <a16:creationId xmlns:a16="http://schemas.microsoft.com/office/drawing/2014/main" id="{08987FF7-C434-CBCA-CB16-46E9709F8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370256" y="3004204"/>
              <a:ext cx="1315058" cy="1315058"/>
            </a:xfrm>
            <a:prstGeom prst="rect">
              <a:avLst/>
            </a:prstGeom>
          </p:spPr>
        </p:pic>
        <p:pic>
          <p:nvPicPr>
            <p:cNvPr id="11" name="Graphic 10" descr="Gambling Chips with solid fill">
              <a:extLst>
                <a:ext uri="{FF2B5EF4-FFF2-40B4-BE49-F238E27FC236}">
                  <a16:creationId xmlns:a16="http://schemas.microsoft.com/office/drawing/2014/main" id="{1BABB34B-CD98-BF59-077E-3AD92008E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137248" y="4387821"/>
              <a:ext cx="670457" cy="670457"/>
            </a:xfrm>
            <a:prstGeom prst="rect">
              <a:avLst/>
            </a:prstGeom>
          </p:spPr>
        </p:pic>
        <p:pic>
          <p:nvPicPr>
            <p:cNvPr id="14" name="Graphic 13" descr="Gambling Chips with solid fill">
              <a:extLst>
                <a:ext uri="{FF2B5EF4-FFF2-40B4-BE49-F238E27FC236}">
                  <a16:creationId xmlns:a16="http://schemas.microsoft.com/office/drawing/2014/main" id="{87B07CA0-7DFF-9FBC-05F4-CA132ACD5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187976" y="2425348"/>
              <a:ext cx="670457" cy="670457"/>
            </a:xfrm>
            <a:prstGeom prst="rect">
              <a:avLst/>
            </a:prstGeom>
          </p:spPr>
        </p:pic>
        <p:pic>
          <p:nvPicPr>
            <p:cNvPr id="15" name="Graphic 14" descr="Gambling Chips with solid fill">
              <a:extLst>
                <a:ext uri="{FF2B5EF4-FFF2-40B4-BE49-F238E27FC236}">
                  <a16:creationId xmlns:a16="http://schemas.microsoft.com/office/drawing/2014/main" id="{7F69962B-E8B0-0F9E-189A-7EF81E269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523205" y="5038100"/>
              <a:ext cx="670457" cy="670457"/>
            </a:xfrm>
            <a:prstGeom prst="rect">
              <a:avLst/>
            </a:prstGeom>
          </p:spPr>
        </p:pic>
        <p:pic>
          <p:nvPicPr>
            <p:cNvPr id="16" name="Graphic 15" descr="Sort outline">
              <a:extLst>
                <a:ext uri="{FF2B5EF4-FFF2-40B4-BE49-F238E27FC236}">
                  <a16:creationId xmlns:a16="http://schemas.microsoft.com/office/drawing/2014/main" id="{C04F3A64-A13E-15A6-F553-736A78431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2506242">
              <a:off x="9925033" y="4265849"/>
              <a:ext cx="914400" cy="914400"/>
            </a:xfrm>
            <a:prstGeom prst="rect">
              <a:avLst/>
            </a:prstGeom>
          </p:spPr>
        </p:pic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38445F32-884B-8086-973D-E38AC80DBFE5}"/>
                </a:ext>
              </a:extLst>
            </p:cNvPr>
            <p:cNvSpPr/>
            <p:nvPr/>
          </p:nvSpPr>
          <p:spPr>
            <a:xfrm>
              <a:off x="10580603" y="4897031"/>
              <a:ext cx="1376158" cy="613195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ysClr val="windowText" lastClr="000000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one-to-one connection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9A60018-6B72-EF6B-D131-E8470774B789}"/>
              </a:ext>
            </a:extLst>
          </p:cNvPr>
          <p:cNvGrpSpPr/>
          <p:nvPr/>
        </p:nvGrpSpPr>
        <p:grpSpPr>
          <a:xfrm>
            <a:off x="6058140" y="2454004"/>
            <a:ext cx="502446" cy="3243533"/>
            <a:chOff x="3108561" y="1980736"/>
            <a:chExt cx="502446" cy="4148602"/>
          </a:xfrm>
        </p:grpSpPr>
        <p:sp>
          <p:nvSpPr>
            <p:cNvPr id="50" name="フリーフォーム: 図形 16">
              <a:extLst>
                <a:ext uri="{FF2B5EF4-FFF2-40B4-BE49-F238E27FC236}">
                  <a16:creationId xmlns:a16="http://schemas.microsoft.com/office/drawing/2014/main" id="{CFA7CC01-19D2-7083-6E99-602515006EFB}"/>
                </a:ext>
              </a:extLst>
            </p:cNvPr>
            <p:cNvSpPr/>
            <p:nvPr/>
          </p:nvSpPr>
          <p:spPr>
            <a:xfrm rot="5400000">
              <a:off x="2978888" y="3814122"/>
              <a:ext cx="761794" cy="502444"/>
            </a:xfrm>
            <a:custGeom>
              <a:avLst/>
              <a:gdLst>
                <a:gd name="connsiteX0" fmla="*/ 148028 w 733719"/>
                <a:gd name="connsiteY0" fmla="*/ 647765 h 647765"/>
                <a:gd name="connsiteX1" fmla="*/ 148029 w 733719"/>
                <a:gd name="connsiteY1" fmla="*/ 647764 h 647765"/>
                <a:gd name="connsiteX2" fmla="*/ 585692 w 733719"/>
                <a:gd name="connsiteY2" fmla="*/ 647764 h 647765"/>
                <a:gd name="connsiteX3" fmla="*/ 585692 w 733719"/>
                <a:gd name="connsiteY3" fmla="*/ 647765 h 647765"/>
                <a:gd name="connsiteX4" fmla="*/ 0 w 733719"/>
                <a:gd name="connsiteY4" fmla="*/ 647764 h 647765"/>
                <a:gd name="connsiteX5" fmla="*/ 360483 w 733719"/>
                <a:gd name="connsiteY5" fmla="*/ 0 h 647765"/>
                <a:gd name="connsiteX6" fmla="*/ 733719 w 733719"/>
                <a:gd name="connsiteY6" fmla="*/ 647764 h 647765"/>
                <a:gd name="connsiteX7" fmla="*/ 585692 w 733719"/>
                <a:gd name="connsiteY7" fmla="*/ 647764 h 647765"/>
                <a:gd name="connsiteX8" fmla="*/ 363058 w 733719"/>
                <a:gd name="connsiteY8" fmla="*/ 261373 h 647765"/>
                <a:gd name="connsiteX9" fmla="*/ 148029 w 733719"/>
                <a:gd name="connsiteY9" fmla="*/ 647764 h 647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3719" h="647765">
                  <a:moveTo>
                    <a:pt x="148028" y="647765"/>
                  </a:moveTo>
                  <a:lnTo>
                    <a:pt x="148029" y="647764"/>
                  </a:lnTo>
                  <a:lnTo>
                    <a:pt x="585692" y="647764"/>
                  </a:lnTo>
                  <a:lnTo>
                    <a:pt x="585692" y="647765"/>
                  </a:lnTo>
                  <a:close/>
                  <a:moveTo>
                    <a:pt x="0" y="647764"/>
                  </a:moveTo>
                  <a:lnTo>
                    <a:pt x="360483" y="0"/>
                  </a:lnTo>
                  <a:lnTo>
                    <a:pt x="733719" y="647764"/>
                  </a:lnTo>
                  <a:lnTo>
                    <a:pt x="585692" y="647764"/>
                  </a:lnTo>
                  <a:lnTo>
                    <a:pt x="363058" y="261373"/>
                  </a:lnTo>
                  <a:lnTo>
                    <a:pt x="148029" y="647764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51" name="グループ化 15">
              <a:extLst>
                <a:ext uri="{FF2B5EF4-FFF2-40B4-BE49-F238E27FC236}">
                  <a16:creationId xmlns:a16="http://schemas.microsoft.com/office/drawing/2014/main" id="{F3525ED3-835A-9429-3B04-BE4365817C79}"/>
                </a:ext>
              </a:extLst>
            </p:cNvPr>
            <p:cNvGrpSpPr/>
            <p:nvPr/>
          </p:nvGrpSpPr>
          <p:grpSpPr>
            <a:xfrm>
              <a:off x="3108561" y="1980736"/>
              <a:ext cx="290513" cy="4148602"/>
              <a:chOff x="3233736" y="1989138"/>
              <a:chExt cx="290513" cy="4148602"/>
            </a:xfrm>
          </p:grpSpPr>
          <p:cxnSp>
            <p:nvCxnSpPr>
              <p:cNvPr id="52" name="直線コネクタ 7">
                <a:extLst>
                  <a:ext uri="{FF2B5EF4-FFF2-40B4-BE49-F238E27FC236}">
                    <a16:creationId xmlns:a16="http://schemas.microsoft.com/office/drawing/2014/main" id="{878DFBCC-CEA4-7356-A74A-BC0AD51D8D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33737" y="1989138"/>
                <a:ext cx="0" cy="1849437"/>
              </a:xfrm>
              <a:prstGeom prst="line">
                <a:avLst/>
              </a:prstGeom>
              <a:ln w="25400" cap="rnd" cmpd="sng" algn="ctr">
                <a:solidFill>
                  <a:srgbClr val="41414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コネクタ 9">
                <a:extLst>
                  <a:ext uri="{FF2B5EF4-FFF2-40B4-BE49-F238E27FC236}">
                    <a16:creationId xmlns:a16="http://schemas.microsoft.com/office/drawing/2014/main" id="{2AD8E8BE-6021-8ED3-8A54-7271F71F26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33737" y="4288303"/>
                <a:ext cx="0" cy="1849437"/>
              </a:xfrm>
              <a:prstGeom prst="line">
                <a:avLst/>
              </a:prstGeom>
              <a:ln w="25400" cap="rnd" cmpd="sng" algn="ctr">
                <a:solidFill>
                  <a:srgbClr val="41414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4" name="グループ化 14">
                <a:extLst>
                  <a:ext uri="{FF2B5EF4-FFF2-40B4-BE49-F238E27FC236}">
                    <a16:creationId xmlns:a16="http://schemas.microsoft.com/office/drawing/2014/main" id="{541019C8-7019-8593-792F-90B7F37C6DE9}"/>
                  </a:ext>
                </a:extLst>
              </p:cNvPr>
              <p:cNvGrpSpPr/>
              <p:nvPr/>
            </p:nvGrpSpPr>
            <p:grpSpPr>
              <a:xfrm flipV="1">
                <a:off x="3233736" y="3838575"/>
                <a:ext cx="290513" cy="449728"/>
                <a:chOff x="3957637" y="2679697"/>
                <a:chExt cx="690563" cy="1444625"/>
              </a:xfrm>
            </p:grpSpPr>
            <p:cxnSp>
              <p:nvCxnSpPr>
                <p:cNvPr id="56" name="直線コネクタ 10">
                  <a:extLst>
                    <a:ext uri="{FF2B5EF4-FFF2-40B4-BE49-F238E27FC236}">
                      <a16:creationId xmlns:a16="http://schemas.microsoft.com/office/drawing/2014/main" id="{CD5F037E-E5FF-52FE-7CFA-650BB79175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57637" y="2679697"/>
                  <a:ext cx="690563" cy="722309"/>
                </a:xfrm>
                <a:prstGeom prst="line">
                  <a:avLst/>
                </a:prstGeom>
                <a:ln w="25400" cap="rnd" cmpd="sng" algn="ctr">
                  <a:solidFill>
                    <a:srgbClr val="41414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コネクタ 13">
                  <a:extLst>
                    <a:ext uri="{FF2B5EF4-FFF2-40B4-BE49-F238E27FC236}">
                      <a16:creationId xmlns:a16="http://schemas.microsoft.com/office/drawing/2014/main" id="{8DD08814-3861-B0E3-0D4F-C4CBA6C4C3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57637" y="3402009"/>
                  <a:ext cx="690563" cy="722313"/>
                </a:xfrm>
                <a:prstGeom prst="line">
                  <a:avLst/>
                </a:prstGeom>
                <a:ln w="25400" cap="rnd" cmpd="sng" algn="ctr">
                  <a:solidFill>
                    <a:srgbClr val="41414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FFF5A2C-38CB-746B-5A6F-3730DC5C49B0}"/>
              </a:ext>
            </a:extLst>
          </p:cNvPr>
          <p:cNvSpPr/>
          <p:nvPr/>
        </p:nvSpPr>
        <p:spPr>
          <a:xfrm>
            <a:off x="371475" y="6189549"/>
            <a:ext cx="11147590" cy="592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>
              <a:buClr>
                <a:schemeClr val="accent1"/>
              </a:buClr>
            </a:pPr>
            <a:r>
              <a:rPr kumimoji="1" lang="en-US" sz="1000" dirty="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https://www.bluetooth.org/DocMan/handlers/DownloadDoc.ashx?doc_id=556599</a:t>
            </a:r>
            <a:r>
              <a:rPr kumimoji="1" lang="en-US" sz="1000" dirty="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812354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015DC-357C-510F-BBC2-E0BF5D328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487795-F8BC-AB7C-48CF-F37A7CAD7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lang="en-GB" dirty="0"/>
              <a:t>BLE packet structure</a:t>
            </a:r>
          </a:p>
        </p:txBody>
      </p:sp>
      <p:sp>
        <p:nvSpPr>
          <p:cNvPr id="3" name="テキスト ボックス 41">
            <a:extLst>
              <a:ext uri="{FF2B5EF4-FFF2-40B4-BE49-F238E27FC236}">
                <a16:creationId xmlns:a16="http://schemas.microsoft.com/office/drawing/2014/main" id="{78890083-3720-4C5B-362A-A3307649C593}"/>
              </a:ext>
            </a:extLst>
          </p:cNvPr>
          <p:cNvSpPr txBox="1"/>
          <p:nvPr/>
        </p:nvSpPr>
        <p:spPr>
          <a:xfrm>
            <a:off x="1054959" y="4832035"/>
            <a:ext cx="2663601" cy="302698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5FE7AE-BAF4-63D7-7DB4-E124AF68738E}"/>
              </a:ext>
            </a:extLst>
          </p:cNvPr>
          <p:cNvGrpSpPr/>
          <p:nvPr/>
        </p:nvGrpSpPr>
        <p:grpSpPr>
          <a:xfrm>
            <a:off x="2229310" y="1186793"/>
            <a:ext cx="9039765" cy="4949168"/>
            <a:chOff x="371475" y="1186793"/>
            <a:chExt cx="9039765" cy="4949168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BF0B1E6-44EB-0F5B-BB32-5E3D698098A3}"/>
                </a:ext>
              </a:extLst>
            </p:cNvPr>
            <p:cNvCxnSpPr>
              <a:cxnSpLocks/>
            </p:cNvCxnSpPr>
            <p:nvPr/>
          </p:nvCxnSpPr>
          <p:spPr>
            <a:xfrm>
              <a:off x="7664484" y="4872604"/>
              <a:ext cx="1746756" cy="67024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357D7AF-F1F1-1BE7-5DF0-75526A8A2A11}"/>
                </a:ext>
              </a:extLst>
            </p:cNvPr>
            <p:cNvGrpSpPr/>
            <p:nvPr/>
          </p:nvGrpSpPr>
          <p:grpSpPr>
            <a:xfrm>
              <a:off x="3086662" y="2581978"/>
              <a:ext cx="5488559" cy="993618"/>
              <a:chOff x="3127302" y="2775918"/>
              <a:chExt cx="5488559" cy="993618"/>
            </a:xfrm>
          </p:grpSpPr>
          <p:pic>
            <p:nvPicPr>
              <p:cNvPr id="13" name="Picture 12" descr="A diagram of a packet&#10;&#10;Description automatically generated">
                <a:extLst>
                  <a:ext uri="{FF2B5EF4-FFF2-40B4-BE49-F238E27FC236}">
                    <a16:creationId xmlns:a16="http://schemas.microsoft.com/office/drawing/2014/main" id="{91F5C994-2602-8566-B6C8-38B5A80B83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11824" t="69254" r="35890" b="16720"/>
              <a:stretch/>
            </p:blipFill>
            <p:spPr>
              <a:xfrm>
                <a:off x="3127302" y="3068320"/>
                <a:ext cx="5488559" cy="70121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F74EA37-7D72-732A-9ACA-720E61B78654}"/>
                  </a:ext>
                </a:extLst>
              </p:cNvPr>
              <p:cNvSpPr/>
              <p:nvPr/>
            </p:nvSpPr>
            <p:spPr>
              <a:xfrm>
                <a:off x="3127302" y="2775918"/>
                <a:ext cx="2341245" cy="3026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pPr>
                  <a:buClr>
                    <a:schemeClr val="accent1"/>
                  </a:buClr>
                </a:pPr>
                <a:r>
                  <a:rPr kumimoji="1" lang="en-US" altLang="ja-JP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Advertisement PDU</a:t>
                </a:r>
                <a:endPara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ECBDCEE-83EA-E066-DA3A-86D33311AD86}"/>
                </a:ext>
              </a:extLst>
            </p:cNvPr>
            <p:cNvCxnSpPr>
              <a:cxnSpLocks/>
            </p:cNvCxnSpPr>
            <p:nvPr/>
          </p:nvCxnSpPr>
          <p:spPr>
            <a:xfrm>
              <a:off x="3086662" y="2223902"/>
              <a:ext cx="0" cy="660774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2283319-2061-72D5-E454-03C52B6A987C}"/>
                </a:ext>
              </a:extLst>
            </p:cNvPr>
            <p:cNvGrpSpPr/>
            <p:nvPr/>
          </p:nvGrpSpPr>
          <p:grpSpPr>
            <a:xfrm>
              <a:off x="371475" y="1186793"/>
              <a:ext cx="8150591" cy="1083474"/>
              <a:chOff x="371475" y="1373292"/>
              <a:chExt cx="8150591" cy="1083474"/>
            </a:xfrm>
          </p:grpSpPr>
          <p:pic>
            <p:nvPicPr>
              <p:cNvPr id="8" name="Picture 7" descr="A diagram of a packet&#10;&#10;Description automatically generated">
                <a:extLst>
                  <a:ext uri="{FF2B5EF4-FFF2-40B4-BE49-F238E27FC236}">
                    <a16:creationId xmlns:a16="http://schemas.microsoft.com/office/drawing/2014/main" id="{073AEE09-1EF6-2C85-4BB5-B1C0C5A6E3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11594" t="26269" r="10760" b="58121"/>
              <a:stretch/>
            </p:blipFill>
            <p:spPr>
              <a:xfrm>
                <a:off x="371475" y="1676399"/>
                <a:ext cx="8150591" cy="780367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0D0DACA-DA63-6C0E-8FBF-8B35B93C9FD0}"/>
                  </a:ext>
                </a:extLst>
              </p:cNvPr>
              <p:cNvSpPr/>
              <p:nvPr/>
            </p:nvSpPr>
            <p:spPr>
              <a:xfrm>
                <a:off x="371475" y="1373292"/>
                <a:ext cx="2341245" cy="3026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pPr>
                  <a:buClr>
                    <a:schemeClr val="accent1"/>
                  </a:buClr>
                </a:pPr>
                <a:r>
                  <a:rPr kumimoji="1" lang="en-US" altLang="ja-JP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BLE Packet</a:t>
                </a:r>
                <a:endPara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BBBFD35-A998-58C2-7AA6-C394A61510FE}"/>
                </a:ext>
              </a:extLst>
            </p:cNvPr>
            <p:cNvCxnSpPr>
              <a:cxnSpLocks/>
            </p:cNvCxnSpPr>
            <p:nvPr/>
          </p:nvCxnSpPr>
          <p:spPr>
            <a:xfrm>
              <a:off x="4641142" y="3575596"/>
              <a:ext cx="0" cy="663895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CDF4619-8B71-D144-62D4-FEBDC8CE46D2}"/>
                </a:ext>
              </a:extLst>
            </p:cNvPr>
            <p:cNvGrpSpPr/>
            <p:nvPr/>
          </p:nvGrpSpPr>
          <p:grpSpPr>
            <a:xfrm>
              <a:off x="4620431" y="3887307"/>
              <a:ext cx="3044053" cy="985297"/>
              <a:chOff x="5871581" y="3998087"/>
              <a:chExt cx="3044053" cy="985297"/>
            </a:xfrm>
          </p:grpSpPr>
          <p:pic>
            <p:nvPicPr>
              <p:cNvPr id="10" name="Picture 9" descr="A diagram of a advertisement&#10;&#10;Description automatically generated with medium confidence">
                <a:extLst>
                  <a:ext uri="{FF2B5EF4-FFF2-40B4-BE49-F238E27FC236}">
                    <a16:creationId xmlns:a16="http://schemas.microsoft.com/office/drawing/2014/main" id="{949D6D7C-81A0-2B6D-4BC4-F8D164EB9E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9411" t="63950" r="36602" b="18905"/>
              <a:stretch/>
            </p:blipFill>
            <p:spPr>
              <a:xfrm>
                <a:off x="5871581" y="4282168"/>
                <a:ext cx="3044053" cy="701216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5AF970B-2937-2551-1042-EAFA731114F3}"/>
                  </a:ext>
                </a:extLst>
              </p:cNvPr>
              <p:cNvSpPr/>
              <p:nvPr/>
            </p:nvSpPr>
            <p:spPr>
              <a:xfrm>
                <a:off x="5871581" y="3998087"/>
                <a:ext cx="2341245" cy="3026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pPr>
                  <a:buClr>
                    <a:schemeClr val="accent1"/>
                  </a:buClr>
                </a:pPr>
                <a:r>
                  <a:rPr kumimoji="1" lang="en-US" altLang="ja-JP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Payload</a:t>
                </a:r>
                <a:endPara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C5A57ED-6E35-3E0A-4B25-7F5E31FF47BA}"/>
                </a:ext>
              </a:extLst>
            </p:cNvPr>
            <p:cNvGrpSpPr/>
            <p:nvPr/>
          </p:nvGrpSpPr>
          <p:grpSpPr>
            <a:xfrm>
              <a:off x="5939693" y="5199941"/>
              <a:ext cx="3471547" cy="936020"/>
              <a:chOff x="8348978" y="5193318"/>
              <a:chExt cx="3471547" cy="936020"/>
            </a:xfrm>
          </p:grpSpPr>
          <p:pic>
            <p:nvPicPr>
              <p:cNvPr id="4" name="Picture 3" descr="A blue rectangular boxes with black text&#10;&#10;Description automatically generated">
                <a:extLst>
                  <a:ext uri="{FF2B5EF4-FFF2-40B4-BE49-F238E27FC236}">
                    <a16:creationId xmlns:a16="http://schemas.microsoft.com/office/drawing/2014/main" id="{35931EA9-4689-E0B8-C920-43F78EFD00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1935" t="40916" r="4566" b="5797"/>
              <a:stretch/>
            </p:blipFill>
            <p:spPr>
              <a:xfrm>
                <a:off x="8348978" y="5496016"/>
                <a:ext cx="3471547" cy="633322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297EA41-9045-9291-C512-5FC26E60206E}"/>
                  </a:ext>
                </a:extLst>
              </p:cNvPr>
              <p:cNvSpPr/>
              <p:nvPr/>
            </p:nvSpPr>
            <p:spPr>
              <a:xfrm>
                <a:off x="8348978" y="5193318"/>
                <a:ext cx="2341245" cy="3026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pPr>
                  <a:buClr>
                    <a:schemeClr val="accent1"/>
                  </a:buClr>
                </a:pPr>
                <a:r>
                  <a:rPr kumimoji="1" lang="en-US" altLang="ja-JP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Adv Data</a:t>
                </a:r>
                <a:endPara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35B69DB-CFF4-F14B-5B8F-9397BB711F4C}"/>
                </a:ext>
              </a:extLst>
            </p:cNvPr>
            <p:cNvCxnSpPr>
              <a:cxnSpLocks/>
            </p:cNvCxnSpPr>
            <p:nvPr/>
          </p:nvCxnSpPr>
          <p:spPr>
            <a:xfrm>
              <a:off x="5965329" y="4832035"/>
              <a:ext cx="0" cy="663895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D0BFD05-21C1-39AC-B1B3-F066E89EEAC7}"/>
                </a:ext>
              </a:extLst>
            </p:cNvPr>
            <p:cNvCxnSpPr>
              <a:cxnSpLocks/>
            </p:cNvCxnSpPr>
            <p:nvPr/>
          </p:nvCxnSpPr>
          <p:spPr>
            <a:xfrm>
              <a:off x="6919332" y="2232350"/>
              <a:ext cx="1602734" cy="652326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C858EF1-C088-98BB-45AE-A56E7E1C70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4484" y="3575596"/>
              <a:ext cx="857582" cy="614409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E19AF7E-3D00-3E7B-B5C7-796B661CC2F8}"/>
              </a:ext>
            </a:extLst>
          </p:cNvPr>
          <p:cNvGrpSpPr/>
          <p:nvPr/>
        </p:nvGrpSpPr>
        <p:grpSpPr>
          <a:xfrm>
            <a:off x="561009" y="1186793"/>
            <a:ext cx="1639956" cy="4949168"/>
            <a:chOff x="561009" y="1186793"/>
            <a:chExt cx="1639956" cy="4949168"/>
          </a:xfrm>
        </p:grpSpPr>
        <p:sp>
          <p:nvSpPr>
            <p:cNvPr id="38" name="テキスト ボックス 9">
              <a:extLst>
                <a:ext uri="{FF2B5EF4-FFF2-40B4-BE49-F238E27FC236}">
                  <a16:creationId xmlns:a16="http://schemas.microsoft.com/office/drawing/2014/main" id="{49895F44-7CE3-13B8-CBC0-E62248274DD9}"/>
                </a:ext>
              </a:extLst>
            </p:cNvPr>
            <p:cNvSpPr txBox="1"/>
            <p:nvPr/>
          </p:nvSpPr>
          <p:spPr>
            <a:xfrm>
              <a:off x="698889" y="5816399"/>
              <a:ext cx="1364197" cy="319562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Low level</a:t>
              </a:r>
              <a:endParaRPr kumimoji="1" lang="ja-JP" altLang="en-US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9" name="テキスト ボックス 10">
              <a:extLst>
                <a:ext uri="{FF2B5EF4-FFF2-40B4-BE49-F238E27FC236}">
                  <a16:creationId xmlns:a16="http://schemas.microsoft.com/office/drawing/2014/main" id="{546F6109-A3D9-BB7D-0D21-EEF4A3A74CCA}"/>
                </a:ext>
              </a:extLst>
            </p:cNvPr>
            <p:cNvSpPr txBox="1"/>
            <p:nvPr/>
          </p:nvSpPr>
          <p:spPr>
            <a:xfrm>
              <a:off x="561009" y="1186793"/>
              <a:ext cx="1639956" cy="319562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High level</a:t>
              </a:r>
              <a:endParaRPr kumimoji="1" lang="ja-JP" altLang="en-US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0" name="右矢印 58">
              <a:extLst>
                <a:ext uri="{FF2B5EF4-FFF2-40B4-BE49-F238E27FC236}">
                  <a16:creationId xmlns:a16="http://schemas.microsoft.com/office/drawing/2014/main" id="{E843C902-279A-6957-A413-6B1615A255A6}"/>
                </a:ext>
              </a:extLst>
            </p:cNvPr>
            <p:cNvSpPr/>
            <p:nvPr/>
          </p:nvSpPr>
          <p:spPr>
            <a:xfrm rot="16200000">
              <a:off x="-753894" y="3501572"/>
              <a:ext cx="4269764" cy="319609"/>
            </a:xfrm>
            <a:prstGeom prst="rightArrow">
              <a:avLst>
                <a:gd name="adj1" fmla="val 50000"/>
                <a:gd name="adj2" fmla="val 96430"/>
              </a:avLst>
            </a:prstGeom>
            <a:gradFill flip="none" rotWithShape="1">
              <a:gsLst>
                <a:gs pos="0">
                  <a:srgbClr val="B9E6FD">
                    <a:lumMod val="100000"/>
                  </a:srgbClr>
                </a:gs>
                <a:gs pos="9000">
                  <a:schemeClr val="accent1">
                    <a:lumMod val="45000"/>
                    <a:lumOff val="55000"/>
                  </a:schemeClr>
                </a:gs>
                <a:gs pos="31000">
                  <a:srgbClr val="046294">
                    <a:lumMod val="70000"/>
                    <a:lumOff val="30000"/>
                  </a:srgbClr>
                </a:gs>
                <a:gs pos="100000">
                  <a:srgbClr val="046294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buClr>
                  <a:schemeClr val="accent1"/>
                </a:buClr>
              </a:pPr>
              <a:endParaRPr kumimoji="1" lang="ja-JP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1F4333A-DA01-2846-A67E-788811C3B7D4}"/>
              </a:ext>
            </a:extLst>
          </p:cNvPr>
          <p:cNvSpPr/>
          <p:nvPr/>
        </p:nvSpPr>
        <p:spPr>
          <a:xfrm>
            <a:off x="371475" y="6189549"/>
            <a:ext cx="11147590" cy="592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>
              <a:buClr>
                <a:schemeClr val="accent1"/>
              </a:buClr>
            </a:pPr>
            <a:r>
              <a:rPr kumimoji="1" lang="en-US" sz="1000" dirty="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https://academy.nordicsemi.com/courses/bluetooth-low-energy-fundamentals/lessons/lesson-2-bluetooth-le-advertising/topic/advertisement-packet/</a:t>
            </a:r>
            <a:r>
              <a:rPr kumimoji="1" lang="en-US" sz="1000" dirty="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1720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289CB-16D5-29AD-AB8D-245F27B1B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F34389-BB7C-1DE9-6561-7E5DF3502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lang="en-GB" dirty="0"/>
              <a:t>Synthetic Data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EDEF90B-BFE3-D3CC-5BD9-2BFEF6576864}"/>
              </a:ext>
            </a:extLst>
          </p:cNvPr>
          <p:cNvSpPr txBox="1"/>
          <p:nvPr/>
        </p:nvSpPr>
        <p:spPr>
          <a:xfrm>
            <a:off x="371476" y="1160463"/>
            <a:ext cx="5486400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Overview of synthetic </a:t>
            </a:r>
            <a:r>
              <a:rPr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</a:t>
            </a: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ata</a:t>
            </a:r>
            <a:endParaRPr kumimoji="1" lang="ja-JP" altLang="en-US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D5E82AFA-AD5F-D821-B670-8B3EF0399BE4}"/>
              </a:ext>
            </a:extLst>
          </p:cNvPr>
          <p:cNvCxnSpPr>
            <a:cxnSpLocks/>
          </p:cNvCxnSpPr>
          <p:nvPr/>
        </p:nvCxnSpPr>
        <p:spPr>
          <a:xfrm>
            <a:off x="371478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A3E46191-BAEC-0C10-F4AE-E05EBADF233C}"/>
              </a:ext>
            </a:extLst>
          </p:cNvPr>
          <p:cNvCxnSpPr>
            <a:cxnSpLocks/>
          </p:cNvCxnSpPr>
          <p:nvPr/>
        </p:nvCxnSpPr>
        <p:spPr>
          <a:xfrm>
            <a:off x="6193913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グラフィックス 9" descr="Clipboard Ticked outline">
            <a:extLst>
              <a:ext uri="{FF2B5EF4-FFF2-40B4-BE49-F238E27FC236}">
                <a16:creationId xmlns:a16="http://schemas.microsoft.com/office/drawing/2014/main" id="{D2BED184-D5A3-2302-DE23-80F228B624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1477" y="1269138"/>
            <a:ext cx="720000" cy="720000"/>
          </a:xfrm>
          <a:prstGeom prst="rect">
            <a:avLst/>
          </a:prstGeom>
        </p:spPr>
      </p:pic>
      <p:sp>
        <p:nvSpPr>
          <p:cNvPr id="59" name="テキスト ボックス 5">
            <a:extLst>
              <a:ext uri="{FF2B5EF4-FFF2-40B4-BE49-F238E27FC236}">
                <a16:creationId xmlns:a16="http://schemas.microsoft.com/office/drawing/2014/main" id="{6C14167C-6A55-0469-C7C6-688C99B66A7F}"/>
              </a:ext>
            </a:extLst>
          </p:cNvPr>
          <p:cNvSpPr txBox="1"/>
          <p:nvPr/>
        </p:nvSpPr>
        <p:spPr>
          <a:xfrm>
            <a:off x="6114342" y="1160463"/>
            <a:ext cx="5706183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r>
              <a:rPr lang="en-US" altLang="ja-JP" dirty="0">
                <a:latin typeface="Meiryo" panose="020B0604030504040204" pitchFamily="34" charset="-128"/>
              </a:rPr>
              <a:t>How to generate synthetic data</a:t>
            </a:r>
            <a:endParaRPr lang="ja-JP" altLang="en-US">
              <a:latin typeface="Meiryo" panose="020B0604030504040204" pitchFamily="34" charset="-128"/>
            </a:endParaRPr>
          </a:p>
        </p:txBody>
      </p:sp>
      <p:pic>
        <p:nvPicPr>
          <p:cNvPr id="58" name="グラフィックス 9" descr="Circles with arrows with solid fill">
            <a:extLst>
              <a:ext uri="{FF2B5EF4-FFF2-40B4-BE49-F238E27FC236}">
                <a16:creationId xmlns:a16="http://schemas.microsoft.com/office/drawing/2014/main" id="{B61B049F-C40D-FCA0-7A39-FA2AA0A2F6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114342" y="1269138"/>
            <a:ext cx="720000" cy="720000"/>
          </a:xfrm>
          <a:prstGeom prst="rect">
            <a:avLst/>
          </a:prstGeom>
        </p:spPr>
      </p:pic>
      <p:sp>
        <p:nvSpPr>
          <p:cNvPr id="11" name="テキスト ボックス 35">
            <a:extLst>
              <a:ext uri="{FF2B5EF4-FFF2-40B4-BE49-F238E27FC236}">
                <a16:creationId xmlns:a16="http://schemas.microsoft.com/office/drawing/2014/main" id="{4EB89C65-85D7-8272-9EE5-7D0BBE73268E}"/>
              </a:ext>
            </a:extLst>
          </p:cNvPr>
          <p:cNvSpPr txBox="1"/>
          <p:nvPr/>
        </p:nvSpPr>
        <p:spPr>
          <a:xfrm>
            <a:off x="371478" y="1989139"/>
            <a:ext cx="5626615" cy="828673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What is synthetic data?</a:t>
            </a:r>
          </a:p>
          <a:p>
            <a:pPr algn="l">
              <a:buClr>
                <a:schemeClr val="accent1"/>
              </a:buClr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Synthetic data is artificial data created to mimic real-world data characteristics and structures.</a:t>
            </a:r>
          </a:p>
        </p:txBody>
      </p:sp>
      <p:sp>
        <p:nvSpPr>
          <p:cNvPr id="3" name="テキスト ボックス 35">
            <a:extLst>
              <a:ext uri="{FF2B5EF4-FFF2-40B4-BE49-F238E27FC236}">
                <a16:creationId xmlns:a16="http://schemas.microsoft.com/office/drawing/2014/main" id="{53B85482-49C0-28F1-993C-3076156C35EA}"/>
              </a:ext>
            </a:extLst>
          </p:cNvPr>
          <p:cNvSpPr txBox="1"/>
          <p:nvPr/>
        </p:nvSpPr>
        <p:spPr>
          <a:xfrm>
            <a:off x="371478" y="2870565"/>
            <a:ext cx="5626615" cy="366650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What are the benefits of synthetic data?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5BE398B-E551-DEEE-821F-D6780900599B}"/>
              </a:ext>
            </a:extLst>
          </p:cNvPr>
          <p:cNvGrpSpPr/>
          <p:nvPr/>
        </p:nvGrpSpPr>
        <p:grpSpPr>
          <a:xfrm>
            <a:off x="598053" y="3310633"/>
            <a:ext cx="5173463" cy="2700787"/>
            <a:chOff x="551477" y="3310633"/>
            <a:chExt cx="5173463" cy="270078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CA2945A-C1CE-FCFA-409E-36C32C0321FA}"/>
                </a:ext>
              </a:extLst>
            </p:cNvPr>
            <p:cNvGrpSpPr/>
            <p:nvPr/>
          </p:nvGrpSpPr>
          <p:grpSpPr>
            <a:xfrm>
              <a:off x="551477" y="3310633"/>
              <a:ext cx="5173463" cy="422558"/>
              <a:chOff x="551477" y="3310633"/>
              <a:chExt cx="5173463" cy="422558"/>
            </a:xfrm>
          </p:grpSpPr>
          <p:sp>
            <p:nvSpPr>
              <p:cNvPr id="4" name="円/楕円 34">
                <a:extLst>
                  <a:ext uri="{FF2B5EF4-FFF2-40B4-BE49-F238E27FC236}">
                    <a16:creationId xmlns:a16="http://schemas.microsoft.com/office/drawing/2014/main" id="{52551364-3CD6-1F44-ACE4-4FFB57E039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1477" y="3310633"/>
                <a:ext cx="422558" cy="42255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6294"/>
                  </a:buClr>
                  <a:buSzTx/>
                  <a:buFontTx/>
                  <a:buNone/>
                  <a:tabLst/>
                  <a:defRPr/>
                </a:pPr>
                <a:r>
                  <a:rPr lang="en-US" altLang="ja-JP" dirty="0">
                    <a:solidFill>
                      <a:srgbClr val="FFFFFF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1</a:t>
                </a:r>
                <a:endParaRPr kumimoji="1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1B4FD4B-BC7A-1ECD-560C-6671D589FD57}"/>
                  </a:ext>
                </a:extLst>
              </p:cNvPr>
              <p:cNvSpPr/>
              <p:nvPr/>
            </p:nvSpPr>
            <p:spPr>
              <a:xfrm>
                <a:off x="1091478" y="3341230"/>
                <a:ext cx="4633462" cy="36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>
                  <a:buClr>
                    <a:schemeClr val="accent1"/>
                  </a:buClr>
                </a:pPr>
                <a:r>
                  <a:rPr lang="en-GB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Unlimited data </a:t>
                </a:r>
                <a:endParaRPr kumimoji="1"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D84C7AF-818E-1C93-71AC-0DAB731209B3}"/>
                </a:ext>
              </a:extLst>
            </p:cNvPr>
            <p:cNvGrpSpPr/>
            <p:nvPr/>
          </p:nvGrpSpPr>
          <p:grpSpPr>
            <a:xfrm>
              <a:off x="551477" y="3880190"/>
              <a:ext cx="5173463" cy="422558"/>
              <a:chOff x="551477" y="3880190"/>
              <a:chExt cx="5173463" cy="422558"/>
            </a:xfrm>
          </p:grpSpPr>
          <p:sp>
            <p:nvSpPr>
              <p:cNvPr id="5" name="円/楕円 34">
                <a:extLst>
                  <a:ext uri="{FF2B5EF4-FFF2-40B4-BE49-F238E27FC236}">
                    <a16:creationId xmlns:a16="http://schemas.microsoft.com/office/drawing/2014/main" id="{32660B54-7AD0-5886-B2C5-7C1502157B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1477" y="3880190"/>
                <a:ext cx="422558" cy="42255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6294"/>
                  </a:buClr>
                  <a:buSzTx/>
                  <a:buFontTx/>
                  <a:buNone/>
                  <a:tabLst/>
                  <a:defRPr/>
                </a:pPr>
                <a:r>
                  <a:rPr kumimoji="1" lang="en-US" altLang="ja-JP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iryo" panose="020B0604030504040204" pitchFamily="34" charset="-128"/>
                    <a:ea typeface="Meiryo" panose="020B0604030504040204" pitchFamily="34" charset="-128"/>
                  </a:rPr>
                  <a:t>2</a:t>
                </a:r>
                <a:endParaRPr kumimoji="1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7DE57C7-E8D3-BCEF-3D7C-017B8A38CDFC}"/>
                  </a:ext>
                </a:extLst>
              </p:cNvPr>
              <p:cNvSpPr/>
              <p:nvPr/>
            </p:nvSpPr>
            <p:spPr>
              <a:xfrm>
                <a:off x="1091478" y="3911469"/>
                <a:ext cx="4633462" cy="36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>
                  <a:buClr>
                    <a:schemeClr val="accent1"/>
                  </a:buClr>
                </a:pPr>
                <a:r>
                  <a:rPr lang="en-GB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No privacy issue</a:t>
                </a:r>
                <a:endParaRPr kumimoji="1"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4E2B05E-B3E3-4657-2E12-5BA3222C7982}"/>
                </a:ext>
              </a:extLst>
            </p:cNvPr>
            <p:cNvGrpSpPr/>
            <p:nvPr/>
          </p:nvGrpSpPr>
          <p:grpSpPr>
            <a:xfrm>
              <a:off x="551477" y="4449747"/>
              <a:ext cx="5173463" cy="422558"/>
              <a:chOff x="551477" y="4449747"/>
              <a:chExt cx="5173463" cy="422558"/>
            </a:xfrm>
          </p:grpSpPr>
          <p:sp>
            <p:nvSpPr>
              <p:cNvPr id="8" name="円/楕円 34">
                <a:extLst>
                  <a:ext uri="{FF2B5EF4-FFF2-40B4-BE49-F238E27FC236}">
                    <a16:creationId xmlns:a16="http://schemas.microsoft.com/office/drawing/2014/main" id="{98DADBD4-0204-1E1A-9353-60234AD586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1477" y="4449747"/>
                <a:ext cx="422558" cy="42255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6294"/>
                  </a:buClr>
                  <a:buSzTx/>
                  <a:buFontTx/>
                  <a:buNone/>
                  <a:tabLst/>
                  <a:defRPr/>
                </a:pPr>
                <a:r>
                  <a:rPr lang="en-US" altLang="ja-JP" dirty="0">
                    <a:solidFill>
                      <a:srgbClr val="FFFFFF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3</a:t>
                </a:r>
                <a:endParaRPr kumimoji="1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634691E-6183-86C5-121F-CCF2100D7B19}"/>
                  </a:ext>
                </a:extLst>
              </p:cNvPr>
              <p:cNvSpPr/>
              <p:nvPr/>
            </p:nvSpPr>
            <p:spPr>
              <a:xfrm>
                <a:off x="1091478" y="4481708"/>
                <a:ext cx="4633462" cy="36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>
                  <a:buClr>
                    <a:schemeClr val="accent1"/>
                  </a:buClr>
                </a:pPr>
                <a:r>
                  <a:rPr lang="en-GB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Reduce bias</a:t>
                </a:r>
                <a:endParaRPr kumimoji="1"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6BB57CC-88CC-7CA9-F118-07D5EE0302BD}"/>
                </a:ext>
              </a:extLst>
            </p:cNvPr>
            <p:cNvGrpSpPr/>
            <p:nvPr/>
          </p:nvGrpSpPr>
          <p:grpSpPr>
            <a:xfrm>
              <a:off x="551477" y="5019304"/>
              <a:ext cx="5173463" cy="422558"/>
              <a:chOff x="551477" y="5019304"/>
              <a:chExt cx="5173463" cy="422558"/>
            </a:xfrm>
          </p:grpSpPr>
          <p:sp>
            <p:nvSpPr>
              <p:cNvPr id="9" name="円/楕円 34">
                <a:extLst>
                  <a:ext uri="{FF2B5EF4-FFF2-40B4-BE49-F238E27FC236}">
                    <a16:creationId xmlns:a16="http://schemas.microsoft.com/office/drawing/2014/main" id="{3B6409D8-D7FA-142E-90B1-99F3546753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1477" y="5019304"/>
                <a:ext cx="422558" cy="42255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6294"/>
                  </a:buClr>
                  <a:buSzTx/>
                  <a:buFontTx/>
                  <a:buNone/>
                  <a:tabLst/>
                  <a:defRPr/>
                </a:pPr>
                <a:r>
                  <a:rPr kumimoji="1" lang="en-US" altLang="ja-JP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iryo" panose="020B0604030504040204" pitchFamily="34" charset="-128"/>
                    <a:ea typeface="Meiryo" panose="020B0604030504040204" pitchFamily="34" charset="-128"/>
                  </a:rPr>
                  <a:t>4</a:t>
                </a:r>
                <a:endParaRPr kumimoji="1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CDBB715-4AF6-AEAD-2E8B-4FE0F7065226}"/>
                  </a:ext>
                </a:extLst>
              </p:cNvPr>
              <p:cNvSpPr/>
              <p:nvPr/>
            </p:nvSpPr>
            <p:spPr>
              <a:xfrm>
                <a:off x="1091478" y="5051947"/>
                <a:ext cx="4633462" cy="36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>
                  <a:buClr>
                    <a:schemeClr val="accent1"/>
                  </a:buClr>
                </a:pPr>
                <a:r>
                  <a:rPr lang="en-GB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Reduce time costs</a:t>
                </a:r>
                <a:endParaRPr kumimoji="1"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B0B7584-5C85-C3F8-0B4E-2342ED4AB6FD}"/>
                </a:ext>
              </a:extLst>
            </p:cNvPr>
            <p:cNvGrpSpPr/>
            <p:nvPr/>
          </p:nvGrpSpPr>
          <p:grpSpPr>
            <a:xfrm>
              <a:off x="551477" y="5588862"/>
              <a:ext cx="5173463" cy="422558"/>
              <a:chOff x="551477" y="5588862"/>
              <a:chExt cx="5173463" cy="422558"/>
            </a:xfrm>
          </p:grpSpPr>
          <p:sp>
            <p:nvSpPr>
              <p:cNvPr id="10" name="円/楕円 34">
                <a:extLst>
                  <a:ext uri="{FF2B5EF4-FFF2-40B4-BE49-F238E27FC236}">
                    <a16:creationId xmlns:a16="http://schemas.microsoft.com/office/drawing/2014/main" id="{012CBFCA-18E9-D48F-A3BC-97FE52D9FB1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1477" y="5588862"/>
                <a:ext cx="422558" cy="42255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6294"/>
                  </a:buClr>
                  <a:buSzTx/>
                  <a:buFontTx/>
                  <a:buNone/>
                  <a:tabLst/>
                  <a:defRPr/>
                </a:pPr>
                <a:r>
                  <a:rPr kumimoji="1" lang="en-US" altLang="ja-JP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iryo" panose="020B0604030504040204" pitchFamily="34" charset="-128"/>
                    <a:ea typeface="Meiryo" panose="020B0604030504040204" pitchFamily="34" charset="-128"/>
                  </a:rPr>
                  <a:t>5</a:t>
                </a:r>
                <a:endParaRPr kumimoji="1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743295A-7DFC-5110-FE1A-BB7E60DE4AB7}"/>
                  </a:ext>
                </a:extLst>
              </p:cNvPr>
              <p:cNvSpPr/>
              <p:nvPr/>
            </p:nvSpPr>
            <p:spPr>
              <a:xfrm>
                <a:off x="1091478" y="5615318"/>
                <a:ext cx="4633462" cy="36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>
                  <a:buClr>
                    <a:schemeClr val="accent1"/>
                  </a:buClr>
                </a:pPr>
                <a:r>
                  <a:rPr lang="en-GB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Reduce monetary costs</a:t>
                </a:r>
                <a:endParaRPr kumimoji="1"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</p:grpSp>
      <p:sp>
        <p:nvSpPr>
          <p:cNvPr id="38" name="テキスト ボックス 72">
            <a:extLst>
              <a:ext uri="{FF2B5EF4-FFF2-40B4-BE49-F238E27FC236}">
                <a16:creationId xmlns:a16="http://schemas.microsoft.com/office/drawing/2014/main" id="{7881A584-E6C0-CBEC-E13B-3CD5A6D7415A}"/>
              </a:ext>
            </a:extLst>
          </p:cNvPr>
          <p:cNvSpPr txBox="1"/>
          <p:nvPr/>
        </p:nvSpPr>
        <p:spPr>
          <a:xfrm>
            <a:off x="7301709" y="2363847"/>
            <a:ext cx="4518816" cy="828676"/>
          </a:xfrm>
          <a:prstGeom prst="rect">
            <a:avLst/>
          </a:prstGeom>
          <a:noFill/>
        </p:spPr>
        <p:txBody>
          <a:bodyPr wrap="square" lIns="274320" tIns="36000" rIns="36000" bIns="36000" rtlCol="0" anchor="ctr">
            <a:noAutofit/>
          </a:bodyPr>
          <a:lstStyle/>
          <a:p>
            <a:pPr>
              <a:buClr>
                <a:schemeClr val="accent1"/>
              </a:buClr>
            </a:pPr>
            <a:r>
              <a:rPr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Statistics</a:t>
            </a:r>
            <a:endParaRPr kumimoji="1" lang="en-US" altLang="ja-JP" dirty="0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09C8FBF-51D2-FE4E-2920-C1AF822EB935}"/>
              </a:ext>
            </a:extLst>
          </p:cNvPr>
          <p:cNvGrpSpPr/>
          <p:nvPr/>
        </p:nvGrpSpPr>
        <p:grpSpPr>
          <a:xfrm>
            <a:off x="6114342" y="2162345"/>
            <a:ext cx="1231680" cy="1231680"/>
            <a:chOff x="7812396" y="2242769"/>
            <a:chExt cx="828676" cy="828676"/>
          </a:xfrm>
        </p:grpSpPr>
        <p:sp>
          <p:nvSpPr>
            <p:cNvPr id="40" name="楕円 3">
              <a:extLst>
                <a:ext uri="{FF2B5EF4-FFF2-40B4-BE49-F238E27FC236}">
                  <a16:creationId xmlns:a16="http://schemas.microsoft.com/office/drawing/2014/main" id="{74120ED7-D484-B97D-2900-BD7178862EC9}"/>
                </a:ext>
              </a:extLst>
            </p:cNvPr>
            <p:cNvSpPr/>
            <p:nvPr/>
          </p:nvSpPr>
          <p:spPr>
            <a:xfrm>
              <a:off x="7812396" y="2242769"/>
              <a:ext cx="828676" cy="828676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buClr>
                  <a:schemeClr val="accent1"/>
                </a:buClr>
              </a:pPr>
              <a:endParaRPr kumimoji="1" lang="ja-JP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41" name="グラフィックス 26" descr="Statistics with solid fill">
              <a:extLst>
                <a:ext uri="{FF2B5EF4-FFF2-40B4-BE49-F238E27FC236}">
                  <a16:creationId xmlns:a16="http://schemas.microsoft.com/office/drawing/2014/main" id="{8D9F1082-B929-D3D0-404F-412D323DB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7956680" y="2387053"/>
              <a:ext cx="540109" cy="540109"/>
            </a:xfrm>
            <a:prstGeom prst="rect">
              <a:avLst/>
            </a:prstGeom>
          </p:spPr>
        </p:pic>
      </p:grpSp>
      <p:sp>
        <p:nvSpPr>
          <p:cNvPr id="34" name="テキスト ボックス 72">
            <a:extLst>
              <a:ext uri="{FF2B5EF4-FFF2-40B4-BE49-F238E27FC236}">
                <a16:creationId xmlns:a16="http://schemas.microsoft.com/office/drawing/2014/main" id="{568C5361-803C-CCD9-9980-3746A4198275}"/>
              </a:ext>
            </a:extLst>
          </p:cNvPr>
          <p:cNvSpPr txBox="1"/>
          <p:nvPr/>
        </p:nvSpPr>
        <p:spPr>
          <a:xfrm>
            <a:off x="7301709" y="3727624"/>
            <a:ext cx="4518816" cy="828676"/>
          </a:xfrm>
          <a:prstGeom prst="rect">
            <a:avLst/>
          </a:prstGeom>
          <a:noFill/>
        </p:spPr>
        <p:txBody>
          <a:bodyPr wrap="square" lIns="274320" tIns="36000" rIns="36000" bIns="36000" rtlCol="0" anchor="ctr">
            <a:noAutofit/>
          </a:bodyPr>
          <a:lstStyle/>
          <a:p>
            <a:pPr>
              <a:buClr>
                <a:schemeClr val="accent1"/>
              </a:buClr>
            </a:pPr>
            <a:r>
              <a:rPr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Machine learning</a:t>
            </a:r>
            <a:endParaRPr lang="ja-JP" altLang="en-US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9502E4A-74F2-228C-387E-B411590B936D}"/>
              </a:ext>
            </a:extLst>
          </p:cNvPr>
          <p:cNvGrpSpPr/>
          <p:nvPr/>
        </p:nvGrpSpPr>
        <p:grpSpPr>
          <a:xfrm>
            <a:off x="6114342" y="3526122"/>
            <a:ext cx="1231680" cy="1231680"/>
            <a:chOff x="7812396" y="3673559"/>
            <a:chExt cx="828676" cy="828676"/>
          </a:xfrm>
        </p:grpSpPr>
        <p:sp>
          <p:nvSpPr>
            <p:cNvPr id="36" name="楕円 3">
              <a:extLst>
                <a:ext uri="{FF2B5EF4-FFF2-40B4-BE49-F238E27FC236}">
                  <a16:creationId xmlns:a16="http://schemas.microsoft.com/office/drawing/2014/main" id="{23456010-BADD-AEB0-A894-ED989B860B63}"/>
                </a:ext>
              </a:extLst>
            </p:cNvPr>
            <p:cNvSpPr/>
            <p:nvPr/>
          </p:nvSpPr>
          <p:spPr>
            <a:xfrm>
              <a:off x="7812396" y="3673559"/>
              <a:ext cx="828676" cy="828676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buClr>
                  <a:schemeClr val="accent1"/>
                </a:buClr>
              </a:pPr>
              <a:endParaRPr kumimoji="1" lang="ja-JP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37" name="グラフィックス 26" descr="Robot with solid fill">
              <a:extLst>
                <a:ext uri="{FF2B5EF4-FFF2-40B4-BE49-F238E27FC236}">
                  <a16:creationId xmlns:a16="http://schemas.microsoft.com/office/drawing/2014/main" id="{76811F7E-7122-906C-9FBB-3D5DAACB5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7956680" y="3817843"/>
              <a:ext cx="540109" cy="540109"/>
            </a:xfrm>
            <a:prstGeom prst="rect">
              <a:avLst/>
            </a:prstGeom>
          </p:spPr>
        </p:pic>
      </p:grpSp>
      <p:sp>
        <p:nvSpPr>
          <p:cNvPr id="30" name="テキスト ボックス 72">
            <a:extLst>
              <a:ext uri="{FF2B5EF4-FFF2-40B4-BE49-F238E27FC236}">
                <a16:creationId xmlns:a16="http://schemas.microsoft.com/office/drawing/2014/main" id="{88CE55DF-38B9-1D60-7364-470A12780DEA}"/>
              </a:ext>
            </a:extLst>
          </p:cNvPr>
          <p:cNvSpPr txBox="1"/>
          <p:nvPr/>
        </p:nvSpPr>
        <p:spPr>
          <a:xfrm>
            <a:off x="7301709" y="5091400"/>
            <a:ext cx="4518816" cy="828676"/>
          </a:xfrm>
          <a:prstGeom prst="rect">
            <a:avLst/>
          </a:prstGeom>
          <a:noFill/>
        </p:spPr>
        <p:txBody>
          <a:bodyPr wrap="square" lIns="274320" tIns="36000" rIns="36000" bIns="36000" rtlCol="0" anchor="ctr">
            <a:noAutofit/>
          </a:bodyPr>
          <a:lstStyle/>
          <a:p>
            <a:pPr>
              <a:buClr>
                <a:schemeClr val="accent1"/>
              </a:buClr>
            </a:pPr>
            <a:r>
              <a:rPr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Deep learning</a:t>
            </a:r>
            <a:endParaRPr kumimoji="1" lang="en-US" altLang="ja-JP" dirty="0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9E27384-F5B5-8827-3E79-3264235E20AE}"/>
              </a:ext>
            </a:extLst>
          </p:cNvPr>
          <p:cNvGrpSpPr/>
          <p:nvPr/>
        </p:nvGrpSpPr>
        <p:grpSpPr>
          <a:xfrm>
            <a:off x="6114342" y="4889898"/>
            <a:ext cx="1231680" cy="1231680"/>
            <a:chOff x="7812396" y="5104348"/>
            <a:chExt cx="828676" cy="828676"/>
          </a:xfrm>
        </p:grpSpPr>
        <p:sp>
          <p:nvSpPr>
            <p:cNvPr id="32" name="楕円 3">
              <a:extLst>
                <a:ext uri="{FF2B5EF4-FFF2-40B4-BE49-F238E27FC236}">
                  <a16:creationId xmlns:a16="http://schemas.microsoft.com/office/drawing/2014/main" id="{02802847-ADE6-032C-8D45-4BAFBD5D39F6}"/>
                </a:ext>
              </a:extLst>
            </p:cNvPr>
            <p:cNvSpPr/>
            <p:nvPr/>
          </p:nvSpPr>
          <p:spPr>
            <a:xfrm>
              <a:off x="7812396" y="5104348"/>
              <a:ext cx="828676" cy="828676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buClr>
                  <a:schemeClr val="accent1"/>
                </a:buClr>
              </a:pPr>
              <a:endParaRPr kumimoji="1" lang="ja-JP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33" name="グラフィックス 26" descr="Artificial Intelligence with solid fill">
              <a:extLst>
                <a:ext uri="{FF2B5EF4-FFF2-40B4-BE49-F238E27FC236}">
                  <a16:creationId xmlns:a16="http://schemas.microsoft.com/office/drawing/2014/main" id="{1DF8C26E-1ABC-3888-C05C-CAF5A219D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7956680" y="5248632"/>
              <a:ext cx="540109" cy="540109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F2C4390-625C-0FF9-59AE-D321A02A6FAB}"/>
              </a:ext>
            </a:extLst>
          </p:cNvPr>
          <p:cNvSpPr/>
          <p:nvPr/>
        </p:nvSpPr>
        <p:spPr>
          <a:xfrm>
            <a:off x="371475" y="6189549"/>
            <a:ext cx="11147590" cy="592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>
              <a:buClr>
                <a:schemeClr val="accent1"/>
              </a:buClr>
            </a:pPr>
            <a:r>
              <a:rPr kumimoji="1" lang="en-US" sz="1000" dirty="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https://www.edps.europa.eu/press-publications/publications/techsonar/synthetic-data_en#:~:text=Synthetic%20data%20is%20artificial%20data,undergoing%20the%20same%20statistical%20analysis</a:t>
            </a:r>
            <a:r>
              <a:rPr kumimoji="1" lang="en-US" sz="1000" dirty="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, </a:t>
            </a:r>
            <a:r>
              <a:rPr kumimoji="1" lang="en-US" sz="1000" dirty="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https://doi.org/10.1086/722094</a:t>
            </a:r>
            <a:r>
              <a:rPr kumimoji="1" lang="en-US" sz="1000" dirty="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, </a:t>
            </a:r>
            <a:r>
              <a:rPr kumimoji="1" lang="en-US" sz="1000" dirty="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https://arxiv.org/abs/2210.07332</a:t>
            </a:r>
            <a:r>
              <a:rPr kumimoji="1" lang="en-US" sz="1000" dirty="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, </a:t>
            </a:r>
            <a:r>
              <a:rPr kumimoji="1" lang="en-US" sz="1000" dirty="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https://doi.org/10.1109/ACCESS.2023.3325235</a:t>
            </a:r>
            <a:r>
              <a:rPr kumimoji="1" lang="en-US" sz="1000" dirty="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, </a:t>
            </a:r>
            <a:r>
              <a:rPr kumimoji="1" lang="en-US" sz="1000" dirty="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https://aws.amazon.com/what-is/synthetic-data/?nc1=h_ls</a:t>
            </a:r>
            <a:r>
              <a:rPr kumimoji="1" lang="en-US" sz="1000" dirty="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, </a:t>
            </a:r>
            <a:r>
              <a:rPr kumimoji="1" lang="en-US" sz="1000" dirty="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https://www.sciencedirect.com/science/article/pii/S0167947311002076</a:t>
            </a:r>
            <a:r>
              <a:rPr kumimoji="1" lang="en-US" sz="1000" dirty="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, </a:t>
            </a:r>
            <a:r>
              <a:rPr kumimoji="1" lang="en-US" sz="1000" dirty="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https://ieeexplore.ieee.org/document/9570308</a:t>
            </a:r>
            <a:r>
              <a:rPr kumimoji="1" lang="en-US" sz="1000" dirty="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783350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ACA12-45FD-1E46-3B5E-CE0F1E77C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6C705-20FF-5885-4EE3-362CBAC50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lang="en-US" altLang="ja-JP" dirty="0"/>
              <a:t>Markov Model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902314-2F0E-B70E-D914-16DE633EA6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13</a:t>
            </a:fld>
            <a:endParaRPr lang="ja-JP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39DD9A-7C32-B12D-8F7F-657E159B595F}"/>
              </a:ext>
            </a:extLst>
          </p:cNvPr>
          <p:cNvSpPr/>
          <p:nvPr/>
        </p:nvSpPr>
        <p:spPr>
          <a:xfrm>
            <a:off x="770868" y="6129338"/>
            <a:ext cx="11147590" cy="592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>
              <a:buClr>
                <a:schemeClr val="accent1"/>
              </a:buClr>
            </a:pPr>
            <a:endParaRPr kumimoji="1" lang="en-US" sz="1000" dirty="0">
              <a:solidFill>
                <a:schemeClr val="tx1">
                  <a:lumMod val="20000"/>
                  <a:lumOff val="8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CF471792-6433-3C63-562D-03C871039C35}"/>
              </a:ext>
            </a:extLst>
          </p:cNvPr>
          <p:cNvSpPr txBox="1">
            <a:spLocks/>
          </p:cNvSpPr>
          <p:nvPr/>
        </p:nvSpPr>
        <p:spPr>
          <a:xfrm>
            <a:off x="11251635" y="6356350"/>
            <a:ext cx="56889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ja-JP"/>
            </a:defPPr>
            <a:lvl1pPr marL="0" algn="r" defTabSz="914400" rtl="0" eaLnBrk="1" latinLnBrk="0" hangingPunct="1">
              <a:defRPr kumimoji="1" sz="900" b="0" i="0" kern="1200">
                <a:solidFill>
                  <a:schemeClr val="tx1">
                    <a:tint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84680-B901-7B4E-B61D-104198092958}" type="slidenum">
              <a:rPr lang="ja-JP" altLang="en-US" smtClean="0"/>
              <a:pPr/>
              <a:t>13</a:t>
            </a:fld>
            <a:endParaRPr lang="ja-JP" alt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44A5616-3266-B6C4-95DF-FBF8B5B32935}"/>
              </a:ext>
            </a:extLst>
          </p:cNvPr>
          <p:cNvGrpSpPr/>
          <p:nvPr/>
        </p:nvGrpSpPr>
        <p:grpSpPr>
          <a:xfrm>
            <a:off x="371475" y="1160463"/>
            <a:ext cx="6902088" cy="828676"/>
            <a:chOff x="371475" y="1160463"/>
            <a:chExt cx="6902088" cy="828676"/>
          </a:xfrm>
        </p:grpSpPr>
        <p:sp>
          <p:nvSpPr>
            <p:cNvPr id="7" name="テキスト ボックス 15">
              <a:extLst>
                <a:ext uri="{FF2B5EF4-FFF2-40B4-BE49-F238E27FC236}">
                  <a16:creationId xmlns:a16="http://schemas.microsoft.com/office/drawing/2014/main" id="{813C7194-52AB-46A8-BD3A-C10A7C2B01A1}"/>
                </a:ext>
              </a:extLst>
            </p:cNvPr>
            <p:cNvSpPr txBox="1"/>
            <p:nvPr/>
          </p:nvSpPr>
          <p:spPr>
            <a:xfrm>
              <a:off x="386763" y="1160463"/>
              <a:ext cx="6886800" cy="828675"/>
            </a:xfrm>
            <a:prstGeom prst="rect">
              <a:avLst/>
            </a:prstGeom>
            <a:noFill/>
          </p:spPr>
          <p:txBody>
            <a:bodyPr wrap="none" lIns="756000" tIns="36000" rIns="36000" bIns="36000" rtlCol="0" anchor="b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How does Markov model work</a:t>
              </a:r>
              <a:endParaRPr kumimoji="1" lang="ja-JP" altLang="en-US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8" name="直線コネクタ 16">
              <a:extLst>
                <a:ext uri="{FF2B5EF4-FFF2-40B4-BE49-F238E27FC236}">
                  <a16:creationId xmlns:a16="http://schemas.microsoft.com/office/drawing/2014/main" id="{46714650-20A9-9EB9-8533-5C1D27C07D99}"/>
                </a:ext>
              </a:extLst>
            </p:cNvPr>
            <p:cNvCxnSpPr>
              <a:cxnSpLocks/>
            </p:cNvCxnSpPr>
            <p:nvPr/>
          </p:nvCxnSpPr>
          <p:spPr>
            <a:xfrm>
              <a:off x="371475" y="1989138"/>
              <a:ext cx="6886800" cy="0"/>
            </a:xfrm>
            <a:prstGeom prst="line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Graphic 8" descr="Gears outline">
              <a:extLst>
                <a:ext uri="{FF2B5EF4-FFF2-40B4-BE49-F238E27FC236}">
                  <a16:creationId xmlns:a16="http://schemas.microsoft.com/office/drawing/2014/main" id="{091FE691-89F5-5DD1-94FD-8884500E8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386763" y="1269139"/>
              <a:ext cx="720000" cy="7200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2AA86D7-A72A-B0B5-0031-2D2196884BE7}"/>
              </a:ext>
            </a:extLst>
          </p:cNvPr>
          <p:cNvGrpSpPr/>
          <p:nvPr/>
        </p:nvGrpSpPr>
        <p:grpSpPr>
          <a:xfrm>
            <a:off x="7812394" y="1160463"/>
            <a:ext cx="4008131" cy="828676"/>
            <a:chOff x="7812396" y="1160463"/>
            <a:chExt cx="4008131" cy="828676"/>
          </a:xfrm>
        </p:grpSpPr>
        <p:sp>
          <p:nvSpPr>
            <p:cNvPr id="40" name="テキスト ボックス 15">
              <a:extLst>
                <a:ext uri="{FF2B5EF4-FFF2-40B4-BE49-F238E27FC236}">
                  <a16:creationId xmlns:a16="http://schemas.microsoft.com/office/drawing/2014/main" id="{7D367194-82F5-79D1-E122-885D2E3BC72B}"/>
                </a:ext>
              </a:extLst>
            </p:cNvPr>
            <p:cNvSpPr txBox="1"/>
            <p:nvPr/>
          </p:nvSpPr>
          <p:spPr>
            <a:xfrm>
              <a:off x="7812396" y="1160463"/>
              <a:ext cx="4008129" cy="828675"/>
            </a:xfrm>
            <a:prstGeom prst="rect">
              <a:avLst/>
            </a:prstGeom>
            <a:noFill/>
          </p:spPr>
          <p:txBody>
            <a:bodyPr wrap="none" lIns="756000" tIns="36000" rIns="36000" bIns="36000" rtlCol="0" anchor="b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Pros and Cons</a:t>
              </a:r>
              <a:endParaRPr kumimoji="1" lang="ja-JP" altLang="en-US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41" name="直線コネクタ 16">
              <a:extLst>
                <a:ext uri="{FF2B5EF4-FFF2-40B4-BE49-F238E27FC236}">
                  <a16:creationId xmlns:a16="http://schemas.microsoft.com/office/drawing/2014/main" id="{E14F6CDD-2A68-999A-2FDF-3910C62FE04A}"/>
                </a:ext>
              </a:extLst>
            </p:cNvPr>
            <p:cNvCxnSpPr>
              <a:cxnSpLocks/>
            </p:cNvCxnSpPr>
            <p:nvPr/>
          </p:nvCxnSpPr>
          <p:spPr>
            <a:xfrm>
              <a:off x="7812398" y="1989138"/>
              <a:ext cx="4008129" cy="0"/>
            </a:xfrm>
            <a:prstGeom prst="line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Graphic 41" descr="CheckList outline">
              <a:extLst>
                <a:ext uri="{FF2B5EF4-FFF2-40B4-BE49-F238E27FC236}">
                  <a16:creationId xmlns:a16="http://schemas.microsoft.com/office/drawing/2014/main" id="{2EDC59A0-AC6B-FC49-2788-3CD19F411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7827686" y="1269139"/>
              <a:ext cx="720000" cy="72000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73ED95-4122-5EC5-3C55-F517AB084D46}"/>
              </a:ext>
            </a:extLst>
          </p:cNvPr>
          <p:cNvGrpSpPr/>
          <p:nvPr/>
        </p:nvGrpSpPr>
        <p:grpSpPr>
          <a:xfrm>
            <a:off x="7840537" y="2445302"/>
            <a:ext cx="3979986" cy="2717668"/>
            <a:chOff x="7840537" y="2445302"/>
            <a:chExt cx="3979986" cy="271766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CA444E6-55DB-0939-C5DD-BF3C3A5C8035}"/>
                </a:ext>
              </a:extLst>
            </p:cNvPr>
            <p:cNvGrpSpPr/>
            <p:nvPr/>
          </p:nvGrpSpPr>
          <p:grpSpPr>
            <a:xfrm>
              <a:off x="7840537" y="2445302"/>
              <a:ext cx="3942343" cy="1136090"/>
              <a:chOff x="7878182" y="2445302"/>
              <a:chExt cx="3942343" cy="1136090"/>
            </a:xfrm>
          </p:grpSpPr>
          <p:sp>
            <p:nvSpPr>
              <p:cNvPr id="27" name="テキスト ボックス 72">
                <a:extLst>
                  <a:ext uri="{FF2B5EF4-FFF2-40B4-BE49-F238E27FC236}">
                    <a16:creationId xmlns:a16="http://schemas.microsoft.com/office/drawing/2014/main" id="{D1C05074-2318-61F6-9E97-44AFC96732EA}"/>
                  </a:ext>
                </a:extLst>
              </p:cNvPr>
              <p:cNvSpPr txBox="1"/>
              <p:nvPr/>
            </p:nvSpPr>
            <p:spPr>
              <a:xfrm>
                <a:off x="8756164" y="2599009"/>
                <a:ext cx="3064361" cy="828676"/>
              </a:xfrm>
              <a:prstGeom prst="rect">
                <a:avLst/>
              </a:prstGeom>
              <a:noFill/>
            </p:spPr>
            <p:txBody>
              <a:bodyPr wrap="square" lIns="274320" tIns="36000" rIns="36000" bIns="36000" rtlCol="0" anchor="ctr">
                <a:noAutofit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en-US" altLang="ja-JP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Suitable for time-series data and structured data</a:t>
                </a:r>
                <a:endParaRPr kumimoji="1" lang="en-US" altLang="ja-JP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16" name="Graphic 15" descr="Thumbs up sign with solid fill">
                <a:extLst>
                  <a:ext uri="{FF2B5EF4-FFF2-40B4-BE49-F238E27FC236}">
                    <a16:creationId xmlns:a16="http://schemas.microsoft.com/office/drawing/2014/main" id="{A30C5E40-026E-14B7-799A-770775327F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878182" y="2445302"/>
                <a:ext cx="1136090" cy="1136090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E6004E1-244D-3C54-38B4-8148280D68B9}"/>
                </a:ext>
              </a:extLst>
            </p:cNvPr>
            <p:cNvGrpSpPr/>
            <p:nvPr/>
          </p:nvGrpSpPr>
          <p:grpSpPr>
            <a:xfrm>
              <a:off x="7840537" y="4026880"/>
              <a:ext cx="3979986" cy="1136090"/>
              <a:chOff x="7840537" y="4026880"/>
              <a:chExt cx="3979986" cy="1136090"/>
            </a:xfrm>
          </p:grpSpPr>
          <p:sp>
            <p:nvSpPr>
              <p:cNvPr id="31" name="テキスト ボックス 72">
                <a:extLst>
                  <a:ext uri="{FF2B5EF4-FFF2-40B4-BE49-F238E27FC236}">
                    <a16:creationId xmlns:a16="http://schemas.microsoft.com/office/drawing/2014/main" id="{DFC7C2FF-5209-D70F-6B51-601AAEAE4A2D}"/>
                  </a:ext>
                </a:extLst>
              </p:cNvPr>
              <p:cNvSpPr txBox="1"/>
              <p:nvPr/>
            </p:nvSpPr>
            <p:spPr>
              <a:xfrm>
                <a:off x="8756164" y="4180587"/>
                <a:ext cx="3064359" cy="828676"/>
              </a:xfrm>
              <a:prstGeom prst="rect">
                <a:avLst/>
              </a:prstGeom>
              <a:noFill/>
            </p:spPr>
            <p:txBody>
              <a:bodyPr wrap="square" lIns="274320" tIns="36000" rIns="36000" bIns="36000" rtlCol="0" anchor="ctr">
                <a:noAutofit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en-GB" altLang="ja-JP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Limited data diversification</a:t>
                </a:r>
                <a:endParaRPr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22" name="Graphic 21" descr="Thumbs Down with solid fill">
                <a:extLst>
                  <a:ext uri="{FF2B5EF4-FFF2-40B4-BE49-F238E27FC236}">
                    <a16:creationId xmlns:a16="http://schemas.microsoft.com/office/drawing/2014/main" id="{8DBF2642-897B-9444-B10B-4B06383944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840537" y="4026880"/>
                <a:ext cx="1136090" cy="1136090"/>
              </a:xfrm>
              <a:prstGeom prst="rect">
                <a:avLst/>
              </a:prstGeom>
            </p:spPr>
          </p:pic>
        </p:grpSp>
      </p:grpSp>
      <p:pic>
        <p:nvPicPr>
          <p:cNvPr id="18" name="Graphic 17" descr="Cloud with solid fill">
            <a:extLst>
              <a:ext uri="{FF2B5EF4-FFF2-40B4-BE49-F238E27FC236}">
                <a16:creationId xmlns:a16="http://schemas.microsoft.com/office/drawing/2014/main" id="{F300F7E7-9F22-FFAF-9388-0BD079824A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5720" y="3279769"/>
            <a:ext cx="1477857" cy="1477857"/>
          </a:xfrm>
          <a:prstGeom prst="rect">
            <a:avLst/>
          </a:prstGeom>
        </p:spPr>
      </p:pic>
      <p:pic>
        <p:nvPicPr>
          <p:cNvPr id="24" name="Graphic 23" descr="Umbrella with solid fill">
            <a:extLst>
              <a:ext uri="{FF2B5EF4-FFF2-40B4-BE49-F238E27FC236}">
                <a16:creationId xmlns:a16="http://schemas.microsoft.com/office/drawing/2014/main" id="{5E47AE71-1ED9-53BD-B634-7643158B322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83602" y="3279769"/>
            <a:ext cx="1477857" cy="1477857"/>
          </a:xfrm>
          <a:prstGeom prst="rect">
            <a:avLst/>
          </a:prstGeom>
        </p:spPr>
      </p:pic>
      <p:pic>
        <p:nvPicPr>
          <p:cNvPr id="29" name="Graphic 28" descr="Sun with solid fill">
            <a:extLst>
              <a:ext uri="{FF2B5EF4-FFF2-40B4-BE49-F238E27FC236}">
                <a16:creationId xmlns:a16="http://schemas.microsoft.com/office/drawing/2014/main" id="{2A05633E-9E74-1623-F74E-441ECDD907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231485" y="3279769"/>
            <a:ext cx="1477857" cy="1477857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57E5A76-6EB2-FF72-D948-D35184347802}"/>
              </a:ext>
            </a:extLst>
          </p:cNvPr>
          <p:cNvSpPr/>
          <p:nvPr/>
        </p:nvSpPr>
        <p:spPr>
          <a:xfrm>
            <a:off x="1106604" y="4757626"/>
            <a:ext cx="1136089" cy="3166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Cloudy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5BB8F9D-A34B-9D7A-54C9-B22BECFAD301}"/>
              </a:ext>
            </a:extLst>
          </p:cNvPr>
          <p:cNvSpPr/>
          <p:nvPr/>
        </p:nvSpPr>
        <p:spPr>
          <a:xfrm>
            <a:off x="3254486" y="4757626"/>
            <a:ext cx="1136089" cy="3166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Rainy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9C98867B-2AB2-88DE-969D-5CE75F3111EE}"/>
              </a:ext>
            </a:extLst>
          </p:cNvPr>
          <p:cNvSpPr/>
          <p:nvPr/>
        </p:nvSpPr>
        <p:spPr>
          <a:xfrm>
            <a:off x="5402369" y="4757626"/>
            <a:ext cx="1136089" cy="3166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Sunny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5D8260-CCEF-1288-E7F4-7AA03EEF15BC}"/>
              </a:ext>
            </a:extLst>
          </p:cNvPr>
          <p:cNvCxnSpPr/>
          <p:nvPr/>
        </p:nvCxnSpPr>
        <p:spPr>
          <a:xfrm>
            <a:off x="2292402" y="3783476"/>
            <a:ext cx="874360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D9E2C68-DAE0-FD75-AD7A-B65E1ECE30EB}"/>
              </a:ext>
            </a:extLst>
          </p:cNvPr>
          <p:cNvCxnSpPr/>
          <p:nvPr/>
        </p:nvCxnSpPr>
        <p:spPr>
          <a:xfrm>
            <a:off x="4561459" y="3783476"/>
            <a:ext cx="874360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0EB5AEA-A6E5-C7E6-BA19-34C2FFDD8A9C}"/>
              </a:ext>
            </a:extLst>
          </p:cNvPr>
          <p:cNvCxnSpPr/>
          <p:nvPr/>
        </p:nvCxnSpPr>
        <p:spPr>
          <a:xfrm flipH="1">
            <a:off x="4561459" y="4334702"/>
            <a:ext cx="874360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0472345-D357-A6F9-471D-A13BA8FD7B9D}"/>
              </a:ext>
            </a:extLst>
          </p:cNvPr>
          <p:cNvCxnSpPr/>
          <p:nvPr/>
        </p:nvCxnSpPr>
        <p:spPr>
          <a:xfrm flipH="1">
            <a:off x="2394569" y="4334702"/>
            <a:ext cx="874360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Graphic 47" descr="Line arrow: Rotate right outline">
            <a:extLst>
              <a:ext uri="{FF2B5EF4-FFF2-40B4-BE49-F238E27FC236}">
                <a16:creationId xmlns:a16="http://schemas.microsoft.com/office/drawing/2014/main" id="{A07539DD-AF6D-ACDF-8028-B2651FF843A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6847554">
            <a:off x="477156" y="3747836"/>
            <a:ext cx="541723" cy="541723"/>
          </a:xfrm>
          <a:prstGeom prst="rect">
            <a:avLst/>
          </a:prstGeom>
        </p:spPr>
      </p:pic>
      <p:pic>
        <p:nvPicPr>
          <p:cNvPr id="49" name="Graphic 48" descr="Line arrow: Rotate right outline">
            <a:extLst>
              <a:ext uri="{FF2B5EF4-FFF2-40B4-BE49-F238E27FC236}">
                <a16:creationId xmlns:a16="http://schemas.microsoft.com/office/drawing/2014/main" id="{C59951CD-1D46-F4AA-09B5-7A75CF52CD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505332">
            <a:off x="3551668" y="2918318"/>
            <a:ext cx="541723" cy="541723"/>
          </a:xfrm>
          <a:prstGeom prst="rect">
            <a:avLst/>
          </a:prstGeom>
        </p:spPr>
      </p:pic>
      <p:pic>
        <p:nvPicPr>
          <p:cNvPr id="50" name="Graphic 49" descr="Line arrow: Rotate right outline">
            <a:extLst>
              <a:ext uri="{FF2B5EF4-FFF2-40B4-BE49-F238E27FC236}">
                <a16:creationId xmlns:a16="http://schemas.microsoft.com/office/drawing/2014/main" id="{1D05D1E4-2DB3-1A95-2635-18EBF1D096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5792222">
            <a:off x="6641446" y="3763904"/>
            <a:ext cx="541723" cy="541723"/>
          </a:xfrm>
          <a:prstGeom prst="rect">
            <a:avLst/>
          </a:prstGeom>
        </p:spPr>
      </p:pic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7A90B91-03A7-5863-28A9-BD1F8DDA8FAF}"/>
              </a:ext>
            </a:extLst>
          </p:cNvPr>
          <p:cNvSpPr/>
          <p:nvPr/>
        </p:nvSpPr>
        <p:spPr>
          <a:xfrm>
            <a:off x="2274341" y="3550329"/>
            <a:ext cx="836585" cy="23314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0.5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A2633E86-44F2-1893-718D-B6344D0C9211}"/>
              </a:ext>
            </a:extLst>
          </p:cNvPr>
          <p:cNvSpPr/>
          <p:nvPr/>
        </p:nvSpPr>
        <p:spPr>
          <a:xfrm>
            <a:off x="4547648" y="3550329"/>
            <a:ext cx="836585" cy="23314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0.1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394B528B-844A-4B10-9621-35A559D216BF}"/>
              </a:ext>
            </a:extLst>
          </p:cNvPr>
          <p:cNvSpPr/>
          <p:nvPr/>
        </p:nvSpPr>
        <p:spPr>
          <a:xfrm>
            <a:off x="2432343" y="4101556"/>
            <a:ext cx="836585" cy="23314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0.5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23821B02-DB7E-4D4F-616E-DCDF25CD5F48}"/>
              </a:ext>
            </a:extLst>
          </p:cNvPr>
          <p:cNvSpPr/>
          <p:nvPr/>
        </p:nvSpPr>
        <p:spPr>
          <a:xfrm>
            <a:off x="4547648" y="4101556"/>
            <a:ext cx="836585" cy="23314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0.1</a:t>
            </a:r>
          </a:p>
        </p:txBody>
      </p: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7B55DBED-1C73-97C2-F189-68117F1B3A2E}"/>
              </a:ext>
            </a:extLst>
          </p:cNvPr>
          <p:cNvCxnSpPr>
            <a:cxnSpLocks/>
          </p:cNvCxnSpPr>
          <p:nvPr/>
        </p:nvCxnSpPr>
        <p:spPr>
          <a:xfrm rot="10800000">
            <a:off x="3800900" y="2595488"/>
            <a:ext cx="2169514" cy="684283"/>
          </a:xfrm>
          <a:prstGeom prst="bentConnector3">
            <a:avLst>
              <a:gd name="adj1" fmla="val 6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C9E1758B-1D19-CEBF-6E3A-93E7459437FB}"/>
              </a:ext>
            </a:extLst>
          </p:cNvPr>
          <p:cNvCxnSpPr/>
          <p:nvPr/>
        </p:nvCxnSpPr>
        <p:spPr>
          <a:xfrm rot="10800000" flipV="1">
            <a:off x="1627129" y="2595488"/>
            <a:ext cx="2195402" cy="798328"/>
          </a:xfrm>
          <a:prstGeom prst="bentConnector3">
            <a:avLst>
              <a:gd name="adj1" fmla="val 100216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DE9B975-4CA4-26F7-4067-2E62F441865D}"/>
              </a:ext>
            </a:extLst>
          </p:cNvPr>
          <p:cNvGrpSpPr/>
          <p:nvPr/>
        </p:nvGrpSpPr>
        <p:grpSpPr>
          <a:xfrm rot="10800000">
            <a:off x="1627129" y="5042742"/>
            <a:ext cx="4343285" cy="798328"/>
            <a:chOff x="2390274" y="5606714"/>
            <a:chExt cx="7331242" cy="1347537"/>
          </a:xfrm>
        </p:grpSpPr>
        <p:cxnSp>
          <p:nvCxnSpPr>
            <p:cNvPr id="65" name="Elbow Connector 64">
              <a:extLst>
                <a:ext uri="{FF2B5EF4-FFF2-40B4-BE49-F238E27FC236}">
                  <a16:creationId xmlns:a16="http://schemas.microsoft.com/office/drawing/2014/main" id="{1C5A5F5E-3810-1C66-2ABE-8EA4344536C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059488" y="5606714"/>
              <a:ext cx="3662028" cy="1155034"/>
            </a:xfrm>
            <a:prstGeom prst="bentConnector3">
              <a:avLst>
                <a:gd name="adj1" fmla="val 60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Elbow Connector 65">
              <a:extLst>
                <a:ext uri="{FF2B5EF4-FFF2-40B4-BE49-F238E27FC236}">
                  <a16:creationId xmlns:a16="http://schemas.microsoft.com/office/drawing/2014/main" id="{4728513B-4ABD-5278-9D42-4243253140A1}"/>
                </a:ext>
              </a:extLst>
            </p:cNvPr>
            <p:cNvCxnSpPr/>
            <p:nvPr/>
          </p:nvCxnSpPr>
          <p:spPr>
            <a:xfrm rot="10800000" flipV="1">
              <a:off x="2390274" y="5606715"/>
              <a:ext cx="3705726" cy="1347536"/>
            </a:xfrm>
            <a:prstGeom prst="bentConnector3">
              <a:avLst>
                <a:gd name="adj1" fmla="val 100216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B3D8156A-EE07-DBD7-F2A9-9F5AD2B93C37}"/>
              </a:ext>
            </a:extLst>
          </p:cNvPr>
          <p:cNvSpPr/>
          <p:nvPr/>
        </p:nvSpPr>
        <p:spPr>
          <a:xfrm>
            <a:off x="3378350" y="2277408"/>
            <a:ext cx="836585" cy="23314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0.5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18CCEB79-2E5D-286E-CBA8-8F380395A04D}"/>
              </a:ext>
            </a:extLst>
          </p:cNvPr>
          <p:cNvSpPr/>
          <p:nvPr/>
        </p:nvSpPr>
        <p:spPr>
          <a:xfrm>
            <a:off x="3378350" y="5505908"/>
            <a:ext cx="836585" cy="23314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0.2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AE98C005-1B48-4914-7F36-6EDA09A700AA}"/>
              </a:ext>
            </a:extLst>
          </p:cNvPr>
          <p:cNvSpPr/>
          <p:nvPr/>
        </p:nvSpPr>
        <p:spPr>
          <a:xfrm>
            <a:off x="6494015" y="4334702"/>
            <a:ext cx="836585" cy="23314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0.4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183F299E-1FA8-A5C6-D909-DCD91B108C42}"/>
              </a:ext>
            </a:extLst>
          </p:cNvPr>
          <p:cNvSpPr/>
          <p:nvPr/>
        </p:nvSpPr>
        <p:spPr>
          <a:xfrm>
            <a:off x="329725" y="4334702"/>
            <a:ext cx="836585" cy="23314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0.3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413D47AD-8EFE-9025-300B-945F2387965A}"/>
              </a:ext>
            </a:extLst>
          </p:cNvPr>
          <p:cNvSpPr/>
          <p:nvPr/>
        </p:nvSpPr>
        <p:spPr>
          <a:xfrm>
            <a:off x="3378350" y="2761506"/>
            <a:ext cx="836585" cy="23314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0.4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032AE65-835C-CA84-AF77-B466847DA8C1}"/>
              </a:ext>
            </a:extLst>
          </p:cNvPr>
          <p:cNvSpPr/>
          <p:nvPr/>
        </p:nvSpPr>
        <p:spPr>
          <a:xfrm>
            <a:off x="371475" y="6189549"/>
            <a:ext cx="11147590" cy="592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>
              <a:buClr>
                <a:schemeClr val="accent1"/>
              </a:buClr>
            </a:pPr>
            <a:r>
              <a:rPr kumimoji="1" lang="en-US" sz="1000" dirty="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https://doi.org/10.1177/0272989X9301300409</a:t>
            </a:r>
            <a:endParaRPr kumimoji="1" lang="en-US" sz="1000" dirty="0">
              <a:solidFill>
                <a:schemeClr val="tx1">
                  <a:lumMod val="20000"/>
                  <a:lumOff val="8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3746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F76DA-D7D2-C199-EA73-9CFAA33CC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90C7-4258-0586-0549-A6106556F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lang="en-US" altLang="ja-JP" dirty="0"/>
              <a:t>Hidden Markov Model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F41845-FDD2-0BA4-B93B-2BEABDE3C1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14</a:t>
            </a:fld>
            <a:endParaRPr lang="ja-JP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03753E-F51F-68BD-3AD7-284C00A06A3C}"/>
              </a:ext>
            </a:extLst>
          </p:cNvPr>
          <p:cNvSpPr/>
          <p:nvPr/>
        </p:nvSpPr>
        <p:spPr>
          <a:xfrm>
            <a:off x="770868" y="6129338"/>
            <a:ext cx="11147590" cy="592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>
              <a:buClr>
                <a:schemeClr val="accent1"/>
              </a:buClr>
            </a:pPr>
            <a:endParaRPr kumimoji="1" lang="en-US" sz="1000" dirty="0">
              <a:solidFill>
                <a:schemeClr val="tx1">
                  <a:lumMod val="20000"/>
                  <a:lumOff val="8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3BE01176-7C7D-6762-CBB8-45B0D04E2CCF}"/>
              </a:ext>
            </a:extLst>
          </p:cNvPr>
          <p:cNvSpPr txBox="1">
            <a:spLocks/>
          </p:cNvSpPr>
          <p:nvPr/>
        </p:nvSpPr>
        <p:spPr>
          <a:xfrm>
            <a:off x="11251635" y="6356350"/>
            <a:ext cx="56889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ja-JP"/>
            </a:defPPr>
            <a:lvl1pPr marL="0" algn="r" defTabSz="914400" rtl="0" eaLnBrk="1" latinLnBrk="0" hangingPunct="1">
              <a:defRPr kumimoji="1" sz="900" b="0" i="0" kern="1200">
                <a:solidFill>
                  <a:schemeClr val="tx1">
                    <a:tint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84680-B901-7B4E-B61D-104198092958}" type="slidenum">
              <a:rPr lang="ja-JP" altLang="en-US" smtClean="0"/>
              <a:pPr/>
              <a:t>14</a:t>
            </a:fld>
            <a:endParaRPr lang="ja-JP" alt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116CE70-9D16-42D6-9D86-C9A919974A46}"/>
              </a:ext>
            </a:extLst>
          </p:cNvPr>
          <p:cNvGrpSpPr/>
          <p:nvPr/>
        </p:nvGrpSpPr>
        <p:grpSpPr>
          <a:xfrm>
            <a:off x="371475" y="1160463"/>
            <a:ext cx="6902088" cy="828676"/>
            <a:chOff x="371475" y="1160463"/>
            <a:chExt cx="6902088" cy="828676"/>
          </a:xfrm>
        </p:grpSpPr>
        <p:sp>
          <p:nvSpPr>
            <p:cNvPr id="7" name="テキスト ボックス 15">
              <a:extLst>
                <a:ext uri="{FF2B5EF4-FFF2-40B4-BE49-F238E27FC236}">
                  <a16:creationId xmlns:a16="http://schemas.microsoft.com/office/drawing/2014/main" id="{84697EE2-D7D2-CAC0-5D94-649659CE9DB3}"/>
                </a:ext>
              </a:extLst>
            </p:cNvPr>
            <p:cNvSpPr txBox="1"/>
            <p:nvPr/>
          </p:nvSpPr>
          <p:spPr>
            <a:xfrm>
              <a:off x="386763" y="1160463"/>
              <a:ext cx="6886800" cy="828675"/>
            </a:xfrm>
            <a:prstGeom prst="rect">
              <a:avLst/>
            </a:prstGeom>
            <a:noFill/>
          </p:spPr>
          <p:txBody>
            <a:bodyPr wrap="none" lIns="756000" tIns="36000" rIns="36000" bIns="36000" rtlCol="0" anchor="b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How does Hidden </a:t>
              </a:r>
              <a:r>
                <a:rPr lang="en-US" altLang="ja-JP" dirty="0" err="1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markov</a:t>
              </a:r>
              <a:r>
                <a:rPr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 model work</a:t>
              </a:r>
              <a:endParaRPr kumimoji="1" lang="ja-JP" altLang="en-US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8" name="直線コネクタ 16">
              <a:extLst>
                <a:ext uri="{FF2B5EF4-FFF2-40B4-BE49-F238E27FC236}">
                  <a16:creationId xmlns:a16="http://schemas.microsoft.com/office/drawing/2014/main" id="{745A840D-C826-5E5D-8AFF-D22D166074DB}"/>
                </a:ext>
              </a:extLst>
            </p:cNvPr>
            <p:cNvCxnSpPr>
              <a:cxnSpLocks/>
            </p:cNvCxnSpPr>
            <p:nvPr/>
          </p:nvCxnSpPr>
          <p:spPr>
            <a:xfrm>
              <a:off x="371475" y="1989138"/>
              <a:ext cx="6886800" cy="0"/>
            </a:xfrm>
            <a:prstGeom prst="line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Graphic 8" descr="Gears outline">
              <a:extLst>
                <a:ext uri="{FF2B5EF4-FFF2-40B4-BE49-F238E27FC236}">
                  <a16:creationId xmlns:a16="http://schemas.microsoft.com/office/drawing/2014/main" id="{B23229EE-8657-F4C0-9FD5-351C40191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386763" y="1269139"/>
              <a:ext cx="720000" cy="7200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B816C50-F82F-CD19-5800-C0922AC898A4}"/>
              </a:ext>
            </a:extLst>
          </p:cNvPr>
          <p:cNvGrpSpPr/>
          <p:nvPr/>
        </p:nvGrpSpPr>
        <p:grpSpPr>
          <a:xfrm>
            <a:off x="7812394" y="1196318"/>
            <a:ext cx="4008131" cy="828676"/>
            <a:chOff x="7812396" y="1160463"/>
            <a:chExt cx="4008131" cy="828676"/>
          </a:xfrm>
        </p:grpSpPr>
        <p:sp>
          <p:nvSpPr>
            <p:cNvPr id="40" name="テキスト ボックス 15">
              <a:extLst>
                <a:ext uri="{FF2B5EF4-FFF2-40B4-BE49-F238E27FC236}">
                  <a16:creationId xmlns:a16="http://schemas.microsoft.com/office/drawing/2014/main" id="{8509DF5D-6D2A-3298-B52C-5C92DC60BF8B}"/>
                </a:ext>
              </a:extLst>
            </p:cNvPr>
            <p:cNvSpPr txBox="1"/>
            <p:nvPr/>
          </p:nvSpPr>
          <p:spPr>
            <a:xfrm>
              <a:off x="7812396" y="1160463"/>
              <a:ext cx="4008129" cy="828675"/>
            </a:xfrm>
            <a:prstGeom prst="rect">
              <a:avLst/>
            </a:prstGeom>
            <a:noFill/>
          </p:spPr>
          <p:txBody>
            <a:bodyPr wrap="none" lIns="756000" tIns="36000" rIns="36000" bIns="36000" rtlCol="0" anchor="b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Pros and Cons</a:t>
              </a:r>
              <a:endParaRPr kumimoji="1" lang="ja-JP" altLang="en-US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41" name="直線コネクタ 16">
              <a:extLst>
                <a:ext uri="{FF2B5EF4-FFF2-40B4-BE49-F238E27FC236}">
                  <a16:creationId xmlns:a16="http://schemas.microsoft.com/office/drawing/2014/main" id="{BDCAC790-BF48-E7DA-867F-C1AFA154A878}"/>
                </a:ext>
              </a:extLst>
            </p:cNvPr>
            <p:cNvCxnSpPr>
              <a:cxnSpLocks/>
            </p:cNvCxnSpPr>
            <p:nvPr/>
          </p:nvCxnSpPr>
          <p:spPr>
            <a:xfrm>
              <a:off x="7812398" y="1989138"/>
              <a:ext cx="4008129" cy="0"/>
            </a:xfrm>
            <a:prstGeom prst="line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Graphic 41" descr="CheckList outline">
              <a:extLst>
                <a:ext uri="{FF2B5EF4-FFF2-40B4-BE49-F238E27FC236}">
                  <a16:creationId xmlns:a16="http://schemas.microsoft.com/office/drawing/2014/main" id="{6E99F600-C034-3EE4-189F-A8D4AD385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7827686" y="1269139"/>
              <a:ext cx="720000" cy="72000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8736FBD-3DDE-DFB1-6CD6-680C870D104D}"/>
              </a:ext>
            </a:extLst>
          </p:cNvPr>
          <p:cNvGrpSpPr/>
          <p:nvPr/>
        </p:nvGrpSpPr>
        <p:grpSpPr>
          <a:xfrm>
            <a:off x="7840537" y="2445302"/>
            <a:ext cx="3979988" cy="2717668"/>
            <a:chOff x="7840537" y="2445302"/>
            <a:chExt cx="3979988" cy="271766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E9304E1-1B42-5155-0DCD-B5D71E153CD3}"/>
                </a:ext>
              </a:extLst>
            </p:cNvPr>
            <p:cNvGrpSpPr/>
            <p:nvPr/>
          </p:nvGrpSpPr>
          <p:grpSpPr>
            <a:xfrm>
              <a:off x="7840537" y="2445302"/>
              <a:ext cx="3942343" cy="1136090"/>
              <a:chOff x="7878182" y="2445302"/>
              <a:chExt cx="3942343" cy="1136090"/>
            </a:xfrm>
          </p:grpSpPr>
          <p:sp>
            <p:nvSpPr>
              <p:cNvPr id="27" name="テキスト ボックス 72">
                <a:extLst>
                  <a:ext uri="{FF2B5EF4-FFF2-40B4-BE49-F238E27FC236}">
                    <a16:creationId xmlns:a16="http://schemas.microsoft.com/office/drawing/2014/main" id="{3AAA2619-73E9-5FC2-E792-B3885716D039}"/>
                  </a:ext>
                </a:extLst>
              </p:cNvPr>
              <p:cNvSpPr txBox="1"/>
              <p:nvPr/>
            </p:nvSpPr>
            <p:spPr>
              <a:xfrm>
                <a:off x="8756164" y="2599009"/>
                <a:ext cx="3064361" cy="828676"/>
              </a:xfrm>
              <a:prstGeom prst="rect">
                <a:avLst/>
              </a:prstGeom>
              <a:noFill/>
            </p:spPr>
            <p:txBody>
              <a:bodyPr wrap="square" lIns="274320" tIns="36000" rIns="36000" bIns="36000" rtlCol="0" anchor="ctr">
                <a:noAutofit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en-US" altLang="ja-JP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Capable of handling complex data structures</a:t>
                </a:r>
              </a:p>
            </p:txBody>
          </p:sp>
          <p:pic>
            <p:nvPicPr>
              <p:cNvPr id="16" name="Graphic 15" descr="Thumbs up sign with solid fill">
                <a:extLst>
                  <a:ext uri="{FF2B5EF4-FFF2-40B4-BE49-F238E27FC236}">
                    <a16:creationId xmlns:a16="http://schemas.microsoft.com/office/drawing/2014/main" id="{23C649BE-BE45-1749-6B48-9973500984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878182" y="2445302"/>
                <a:ext cx="1136090" cy="1136090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03EFA9C-AFE1-A4C4-4E44-CF8E8F58CB8A}"/>
                </a:ext>
              </a:extLst>
            </p:cNvPr>
            <p:cNvGrpSpPr/>
            <p:nvPr/>
          </p:nvGrpSpPr>
          <p:grpSpPr>
            <a:xfrm>
              <a:off x="7840537" y="4026880"/>
              <a:ext cx="3979988" cy="1136090"/>
              <a:chOff x="7840537" y="4026880"/>
              <a:chExt cx="3979988" cy="1136090"/>
            </a:xfrm>
          </p:grpSpPr>
          <p:sp>
            <p:nvSpPr>
              <p:cNvPr id="31" name="テキスト ボックス 72">
                <a:extLst>
                  <a:ext uri="{FF2B5EF4-FFF2-40B4-BE49-F238E27FC236}">
                    <a16:creationId xmlns:a16="http://schemas.microsoft.com/office/drawing/2014/main" id="{3C3BE77D-CEEF-3A8D-0956-978C082B8213}"/>
                  </a:ext>
                </a:extLst>
              </p:cNvPr>
              <p:cNvSpPr txBox="1"/>
              <p:nvPr/>
            </p:nvSpPr>
            <p:spPr>
              <a:xfrm>
                <a:off x="8756164" y="4180587"/>
                <a:ext cx="3064361" cy="828676"/>
              </a:xfrm>
              <a:prstGeom prst="rect">
                <a:avLst/>
              </a:prstGeom>
              <a:noFill/>
            </p:spPr>
            <p:txBody>
              <a:bodyPr wrap="square" lIns="274320" tIns="36000" rIns="36000" bIns="36000" rtlCol="0" anchor="ctr">
                <a:noAutofit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en-GB" altLang="ja-JP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Difficult to interpret</a:t>
                </a:r>
                <a:endParaRPr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22" name="Graphic 21" descr="Thumbs Down with solid fill">
                <a:extLst>
                  <a:ext uri="{FF2B5EF4-FFF2-40B4-BE49-F238E27FC236}">
                    <a16:creationId xmlns:a16="http://schemas.microsoft.com/office/drawing/2014/main" id="{A07673D7-3824-9E32-4D28-0C52E511EC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840537" y="4026880"/>
                <a:ext cx="1136090" cy="1136090"/>
              </a:xfrm>
              <a:prstGeom prst="rect">
                <a:avLst/>
              </a:prstGeom>
            </p:spPr>
          </p:pic>
        </p:grpSp>
      </p:grpSp>
      <p:pic>
        <p:nvPicPr>
          <p:cNvPr id="10" name="Graphic 9" descr="Cloud with solid fill">
            <a:extLst>
              <a:ext uri="{FF2B5EF4-FFF2-40B4-BE49-F238E27FC236}">
                <a16:creationId xmlns:a16="http://schemas.microsoft.com/office/drawing/2014/main" id="{421B2EFA-B917-9CE9-6A7F-F19F26742F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35458" y="3630137"/>
            <a:ext cx="908083" cy="908083"/>
          </a:xfrm>
          <a:prstGeom prst="rect">
            <a:avLst/>
          </a:prstGeom>
        </p:spPr>
      </p:pic>
      <p:pic>
        <p:nvPicPr>
          <p:cNvPr id="11" name="Graphic 10" descr="Umbrella with solid fill">
            <a:extLst>
              <a:ext uri="{FF2B5EF4-FFF2-40B4-BE49-F238E27FC236}">
                <a16:creationId xmlns:a16="http://schemas.microsoft.com/office/drawing/2014/main" id="{3AA62FEE-40C0-DF1A-8C11-6DC7FB88859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85247" y="3630137"/>
            <a:ext cx="908083" cy="908083"/>
          </a:xfrm>
          <a:prstGeom prst="rect">
            <a:avLst/>
          </a:prstGeom>
        </p:spPr>
      </p:pic>
      <p:pic>
        <p:nvPicPr>
          <p:cNvPr id="12" name="Graphic 11" descr="Sun with solid fill">
            <a:extLst>
              <a:ext uri="{FF2B5EF4-FFF2-40B4-BE49-F238E27FC236}">
                <a16:creationId xmlns:a16="http://schemas.microsoft.com/office/drawing/2014/main" id="{7751F9BC-2603-2821-819C-7694D2F8A5B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878729" y="3630137"/>
            <a:ext cx="908083" cy="908083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AA8C626-9219-8ECD-EEC2-20871D55D5AB}"/>
              </a:ext>
            </a:extLst>
          </p:cNvPr>
          <p:cNvSpPr/>
          <p:nvPr/>
        </p:nvSpPr>
        <p:spPr>
          <a:xfrm>
            <a:off x="1807715" y="4538221"/>
            <a:ext cx="763568" cy="17519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Cloudy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8105693-4EDA-E901-B63B-85A239B76F7F}"/>
              </a:ext>
            </a:extLst>
          </p:cNvPr>
          <p:cNvSpPr/>
          <p:nvPr/>
        </p:nvSpPr>
        <p:spPr>
          <a:xfrm>
            <a:off x="3357504" y="4538221"/>
            <a:ext cx="763568" cy="17519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Rainy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5A72CD3-0B9C-A8EE-20BC-A21D1FBE3B29}"/>
              </a:ext>
            </a:extLst>
          </p:cNvPr>
          <p:cNvSpPr/>
          <p:nvPr/>
        </p:nvSpPr>
        <p:spPr>
          <a:xfrm>
            <a:off x="4950986" y="4538221"/>
            <a:ext cx="763568" cy="17519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Sunny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AB2AF7D-6AB3-3FE8-89BB-3AA8C7BC1BF0}"/>
              </a:ext>
            </a:extLst>
          </p:cNvPr>
          <p:cNvCxnSpPr>
            <a:cxnSpLocks/>
          </p:cNvCxnSpPr>
          <p:nvPr/>
        </p:nvCxnSpPr>
        <p:spPr>
          <a:xfrm>
            <a:off x="2665558" y="3939645"/>
            <a:ext cx="619689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B299AA3-D24E-E179-DF88-19BDC3CCEAA1}"/>
              </a:ext>
            </a:extLst>
          </p:cNvPr>
          <p:cNvCxnSpPr>
            <a:cxnSpLocks/>
          </p:cNvCxnSpPr>
          <p:nvPr/>
        </p:nvCxnSpPr>
        <p:spPr>
          <a:xfrm>
            <a:off x="4223333" y="3939645"/>
            <a:ext cx="634407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077F6B-D0AB-F9D6-9ADB-99730B7CF009}"/>
              </a:ext>
            </a:extLst>
          </p:cNvPr>
          <p:cNvCxnSpPr>
            <a:cxnSpLocks/>
          </p:cNvCxnSpPr>
          <p:nvPr/>
        </p:nvCxnSpPr>
        <p:spPr>
          <a:xfrm flipH="1">
            <a:off x="4223333" y="4278351"/>
            <a:ext cx="634407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7FDD0A-98D8-8297-75C6-5290AFFBD0CE}"/>
              </a:ext>
            </a:extLst>
          </p:cNvPr>
          <p:cNvCxnSpPr>
            <a:cxnSpLocks/>
          </p:cNvCxnSpPr>
          <p:nvPr/>
        </p:nvCxnSpPr>
        <p:spPr>
          <a:xfrm flipH="1">
            <a:off x="2665558" y="4278351"/>
            <a:ext cx="763568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Graphic 27" descr="Line arrow: Rotate right outline">
            <a:extLst>
              <a:ext uri="{FF2B5EF4-FFF2-40B4-BE49-F238E27FC236}">
                <a16:creationId xmlns:a16="http://schemas.microsoft.com/office/drawing/2014/main" id="{D60855D9-3045-DEA8-2830-6564B5829D5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6847554">
            <a:off x="1453689" y="3917746"/>
            <a:ext cx="332866" cy="332866"/>
          </a:xfrm>
          <a:prstGeom prst="rect">
            <a:avLst/>
          </a:prstGeom>
        </p:spPr>
      </p:pic>
      <p:pic>
        <p:nvPicPr>
          <p:cNvPr id="32" name="Graphic 31" descr="Line arrow: Rotate right outline">
            <a:extLst>
              <a:ext uri="{FF2B5EF4-FFF2-40B4-BE49-F238E27FC236}">
                <a16:creationId xmlns:a16="http://schemas.microsoft.com/office/drawing/2014/main" id="{504246DA-9AD6-855C-D8DF-438D2CB1500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505332">
            <a:off x="3602858" y="3408041"/>
            <a:ext cx="332866" cy="332866"/>
          </a:xfrm>
          <a:prstGeom prst="rect">
            <a:avLst/>
          </a:prstGeom>
        </p:spPr>
      </p:pic>
      <p:pic>
        <p:nvPicPr>
          <p:cNvPr id="36" name="Graphic 35" descr="Line arrow: Rotate right outline">
            <a:extLst>
              <a:ext uri="{FF2B5EF4-FFF2-40B4-BE49-F238E27FC236}">
                <a16:creationId xmlns:a16="http://schemas.microsoft.com/office/drawing/2014/main" id="{B9C4F385-B677-E963-B21E-6DBFA543883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5792222">
            <a:off x="5793424" y="3927619"/>
            <a:ext cx="332866" cy="332866"/>
          </a:xfrm>
          <a:prstGeom prst="rect">
            <a:avLst/>
          </a:prstGeom>
        </p:spPr>
      </p:pic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BC82329-C6F5-F24C-E29E-291D360DC53B}"/>
              </a:ext>
            </a:extLst>
          </p:cNvPr>
          <p:cNvSpPr/>
          <p:nvPr/>
        </p:nvSpPr>
        <p:spPr>
          <a:xfrm>
            <a:off x="2736478" y="3796386"/>
            <a:ext cx="514048" cy="1432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0.5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0DD9B7B5-3724-96D6-58DB-7E17E7E4705B}"/>
              </a:ext>
            </a:extLst>
          </p:cNvPr>
          <p:cNvSpPr/>
          <p:nvPr/>
        </p:nvSpPr>
        <p:spPr>
          <a:xfrm>
            <a:off x="4254699" y="3796386"/>
            <a:ext cx="514048" cy="1432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0.1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40070CDD-5C2E-816B-3A41-9DC6BD66FAD1}"/>
              </a:ext>
            </a:extLst>
          </p:cNvPr>
          <p:cNvSpPr/>
          <p:nvPr/>
        </p:nvSpPr>
        <p:spPr>
          <a:xfrm>
            <a:off x="2718378" y="4135092"/>
            <a:ext cx="514048" cy="1432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0.5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07CF80A-6A5C-4C1F-8FA7-A0E46B544533}"/>
              </a:ext>
            </a:extLst>
          </p:cNvPr>
          <p:cNvSpPr/>
          <p:nvPr/>
        </p:nvSpPr>
        <p:spPr>
          <a:xfrm>
            <a:off x="4254699" y="4135092"/>
            <a:ext cx="514048" cy="1432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0.1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1707B04-92DD-EED8-2FBA-AD007400A1EA}"/>
              </a:ext>
            </a:extLst>
          </p:cNvPr>
          <p:cNvGrpSpPr/>
          <p:nvPr/>
        </p:nvGrpSpPr>
        <p:grpSpPr>
          <a:xfrm>
            <a:off x="2148341" y="2541280"/>
            <a:ext cx="3206862" cy="1158935"/>
            <a:chOff x="3651429" y="1804764"/>
            <a:chExt cx="4819476" cy="885856"/>
          </a:xfrm>
        </p:grpSpPr>
        <p:cxnSp>
          <p:nvCxnSpPr>
            <p:cNvPr id="106" name="Elbow Connector 105">
              <a:extLst>
                <a:ext uri="{FF2B5EF4-FFF2-40B4-BE49-F238E27FC236}">
                  <a16:creationId xmlns:a16="http://schemas.microsoft.com/office/drawing/2014/main" id="{52DB28DF-C1FA-D456-58D7-1FFFE227F9B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063529" y="1804764"/>
              <a:ext cx="2407376" cy="759306"/>
            </a:xfrm>
            <a:prstGeom prst="bentConnector3">
              <a:avLst>
                <a:gd name="adj1" fmla="val 60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Elbow Connector 106">
              <a:extLst>
                <a:ext uri="{FF2B5EF4-FFF2-40B4-BE49-F238E27FC236}">
                  <a16:creationId xmlns:a16="http://schemas.microsoft.com/office/drawing/2014/main" id="{1FDC73EE-1DCC-CD2D-3444-407E800BE04C}"/>
                </a:ext>
              </a:extLst>
            </p:cNvPr>
            <p:cNvCxnSpPr/>
            <p:nvPr/>
          </p:nvCxnSpPr>
          <p:spPr>
            <a:xfrm rot="10800000" flipV="1">
              <a:off x="3651429" y="1804765"/>
              <a:ext cx="2436103" cy="885855"/>
            </a:xfrm>
            <a:prstGeom prst="bentConnector3">
              <a:avLst>
                <a:gd name="adj1" fmla="val 100216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4" name="Elbow Connector 103">
            <a:extLst>
              <a:ext uri="{FF2B5EF4-FFF2-40B4-BE49-F238E27FC236}">
                <a16:creationId xmlns:a16="http://schemas.microsoft.com/office/drawing/2014/main" id="{ECD210DB-6AF4-7D2C-2406-73603EE1D656}"/>
              </a:ext>
            </a:extLst>
          </p:cNvPr>
          <p:cNvCxnSpPr>
            <a:cxnSpLocks/>
          </p:cNvCxnSpPr>
          <p:nvPr/>
        </p:nvCxnSpPr>
        <p:spPr>
          <a:xfrm>
            <a:off x="2148340" y="4863670"/>
            <a:ext cx="1601860" cy="900159"/>
          </a:xfrm>
          <a:prstGeom prst="bentConnector3">
            <a:avLst>
              <a:gd name="adj1" fmla="val 6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Elbow Connector 104">
            <a:extLst>
              <a:ext uri="{FF2B5EF4-FFF2-40B4-BE49-F238E27FC236}">
                <a16:creationId xmlns:a16="http://schemas.microsoft.com/office/drawing/2014/main" id="{1ED4313F-DDB2-A695-5F38-76A3BC69DDE7}"/>
              </a:ext>
            </a:extLst>
          </p:cNvPr>
          <p:cNvCxnSpPr>
            <a:cxnSpLocks/>
          </p:cNvCxnSpPr>
          <p:nvPr/>
        </p:nvCxnSpPr>
        <p:spPr>
          <a:xfrm flipV="1">
            <a:off x="3734230" y="4713414"/>
            <a:ext cx="1620974" cy="1050183"/>
          </a:xfrm>
          <a:prstGeom prst="bentConnector3">
            <a:avLst>
              <a:gd name="adj1" fmla="val 100216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A5E6744D-0854-9588-196F-6E7770DBC3FD}"/>
              </a:ext>
            </a:extLst>
          </p:cNvPr>
          <p:cNvSpPr/>
          <p:nvPr/>
        </p:nvSpPr>
        <p:spPr>
          <a:xfrm>
            <a:off x="3496361" y="2354881"/>
            <a:ext cx="514048" cy="1432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0.5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35E9032D-7DCD-61D8-B44C-573D02E27E99}"/>
              </a:ext>
            </a:extLst>
          </p:cNvPr>
          <p:cNvSpPr/>
          <p:nvPr/>
        </p:nvSpPr>
        <p:spPr>
          <a:xfrm>
            <a:off x="3496361" y="5533642"/>
            <a:ext cx="514048" cy="1432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0.2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6BA1704F-98BC-DAC6-0D40-EF8B373EF435}"/>
              </a:ext>
            </a:extLst>
          </p:cNvPr>
          <p:cNvSpPr/>
          <p:nvPr/>
        </p:nvSpPr>
        <p:spPr>
          <a:xfrm>
            <a:off x="5702833" y="4278351"/>
            <a:ext cx="514048" cy="1432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0.4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51B44001-8092-255B-98AD-2F0EE51BD7EA}"/>
              </a:ext>
            </a:extLst>
          </p:cNvPr>
          <p:cNvSpPr/>
          <p:nvPr/>
        </p:nvSpPr>
        <p:spPr>
          <a:xfrm>
            <a:off x="1363099" y="4278351"/>
            <a:ext cx="514048" cy="1432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0.3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E3585E1B-BE26-C839-C442-09C2424DF36F}"/>
              </a:ext>
            </a:extLst>
          </p:cNvPr>
          <p:cNvSpPr/>
          <p:nvPr/>
        </p:nvSpPr>
        <p:spPr>
          <a:xfrm>
            <a:off x="3496361" y="3311686"/>
            <a:ext cx="514048" cy="1432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0.4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5238526B-D5AC-890E-CFCA-409826EAF562}"/>
              </a:ext>
            </a:extLst>
          </p:cNvPr>
          <p:cNvGrpSpPr/>
          <p:nvPr/>
        </p:nvGrpSpPr>
        <p:grpSpPr>
          <a:xfrm>
            <a:off x="5517528" y="4940894"/>
            <a:ext cx="1632097" cy="655355"/>
            <a:chOff x="5517528" y="4676342"/>
            <a:chExt cx="1632097" cy="655355"/>
          </a:xfrm>
        </p:grpSpPr>
        <p:pic>
          <p:nvPicPr>
            <p:cNvPr id="73" name="Graphic 72" descr="Walk with solid fill">
              <a:extLst>
                <a:ext uri="{FF2B5EF4-FFF2-40B4-BE49-F238E27FC236}">
                  <a16:creationId xmlns:a16="http://schemas.microsoft.com/office/drawing/2014/main" id="{8116297A-CC0C-651B-5BB2-6615FA9FB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156732" y="4819601"/>
              <a:ext cx="353689" cy="353689"/>
            </a:xfrm>
            <a:prstGeom prst="rect">
              <a:avLst/>
            </a:prstGeom>
          </p:spPr>
        </p:pic>
        <p:pic>
          <p:nvPicPr>
            <p:cNvPr id="74" name="Graphic 73" descr="Shopping bag with solid fill">
              <a:extLst>
                <a:ext uri="{FF2B5EF4-FFF2-40B4-BE49-F238E27FC236}">
                  <a16:creationId xmlns:a16="http://schemas.microsoft.com/office/drawing/2014/main" id="{F9F7E8B1-A57C-0CE1-A160-131D9AB22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597708" y="4819601"/>
              <a:ext cx="353689" cy="353689"/>
            </a:xfrm>
            <a:prstGeom prst="rect">
              <a:avLst/>
            </a:prstGeom>
          </p:spPr>
        </p:pic>
        <p:pic>
          <p:nvPicPr>
            <p:cNvPr id="75" name="Graphic 74" descr="Mop and bucket with solid fill">
              <a:extLst>
                <a:ext uri="{FF2B5EF4-FFF2-40B4-BE49-F238E27FC236}">
                  <a16:creationId xmlns:a16="http://schemas.microsoft.com/office/drawing/2014/main" id="{598FBA88-C2D1-9AA1-8421-15567B4E2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715757" y="4819601"/>
              <a:ext cx="353689" cy="353689"/>
            </a:xfrm>
            <a:prstGeom prst="rect">
              <a:avLst/>
            </a:prstGeom>
          </p:spPr>
        </p:pic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342B3F41-3397-15B5-A98B-56593A416BB1}"/>
                </a:ext>
              </a:extLst>
            </p:cNvPr>
            <p:cNvSpPr/>
            <p:nvPr/>
          </p:nvSpPr>
          <p:spPr>
            <a:xfrm>
              <a:off x="6076553" y="5188438"/>
              <a:ext cx="514048" cy="14325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Walk</a:t>
              </a:r>
            </a:p>
          </p:txBody>
        </p:sp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819B2F06-B50E-E011-9C7C-8EE767965B93}"/>
                </a:ext>
              </a:extLst>
            </p:cNvPr>
            <p:cNvSpPr/>
            <p:nvPr/>
          </p:nvSpPr>
          <p:spPr>
            <a:xfrm>
              <a:off x="6635577" y="5188438"/>
              <a:ext cx="514048" cy="14325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Clean</a:t>
              </a:r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B645F92F-9E39-FCD1-DC5A-A7A22FB25442}"/>
                </a:ext>
              </a:extLst>
            </p:cNvPr>
            <p:cNvSpPr/>
            <p:nvPr/>
          </p:nvSpPr>
          <p:spPr>
            <a:xfrm>
              <a:off x="5517528" y="5188438"/>
              <a:ext cx="514048" cy="14325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Shop</a:t>
              </a:r>
            </a:p>
          </p:txBody>
        </p:sp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C9715FD3-EBC0-2B8F-761B-6766D00B6711}"/>
                </a:ext>
              </a:extLst>
            </p:cNvPr>
            <p:cNvSpPr/>
            <p:nvPr/>
          </p:nvSpPr>
          <p:spPr>
            <a:xfrm>
              <a:off x="6076553" y="4676342"/>
              <a:ext cx="514048" cy="14325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0.5</a:t>
              </a:r>
            </a:p>
          </p:txBody>
        </p:sp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70F6AE9D-A587-0E3D-D325-81925DD29E72}"/>
                </a:ext>
              </a:extLst>
            </p:cNvPr>
            <p:cNvSpPr/>
            <p:nvPr/>
          </p:nvSpPr>
          <p:spPr>
            <a:xfrm>
              <a:off x="6635577" y="4676342"/>
              <a:ext cx="514048" cy="14325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0.4</a:t>
              </a:r>
            </a:p>
          </p:txBody>
        </p:sp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6D471283-8ECB-B696-B550-7F819FACCEEA}"/>
                </a:ext>
              </a:extLst>
            </p:cNvPr>
            <p:cNvSpPr/>
            <p:nvPr/>
          </p:nvSpPr>
          <p:spPr>
            <a:xfrm>
              <a:off x="5517528" y="4676342"/>
              <a:ext cx="514048" cy="14325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0.1</a:t>
              </a:r>
            </a:p>
          </p:txBody>
        </p:sp>
      </p:grp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0EA3BF97-9D4D-1641-6579-2FA41F75D73B}"/>
              </a:ext>
            </a:extLst>
          </p:cNvPr>
          <p:cNvSpPr/>
          <p:nvPr/>
        </p:nvSpPr>
        <p:spPr>
          <a:xfrm>
            <a:off x="5463323" y="2273643"/>
            <a:ext cx="1871410" cy="43998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Observable data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F315C99-D02B-9F7F-3EC1-072D03408F3F}"/>
              </a:ext>
            </a:extLst>
          </p:cNvPr>
          <p:cNvGrpSpPr/>
          <p:nvPr/>
        </p:nvGrpSpPr>
        <p:grpSpPr>
          <a:xfrm>
            <a:off x="2953243" y="2631138"/>
            <a:ext cx="1632097" cy="655355"/>
            <a:chOff x="4686550" y="774422"/>
            <a:chExt cx="2947367" cy="1183491"/>
          </a:xfrm>
        </p:grpSpPr>
        <p:pic>
          <p:nvPicPr>
            <p:cNvPr id="95" name="Graphic 94" descr="Walk with solid fill">
              <a:extLst>
                <a:ext uri="{FF2B5EF4-FFF2-40B4-BE49-F238E27FC236}">
                  <a16:creationId xmlns:a16="http://schemas.microsoft.com/office/drawing/2014/main" id="{1B095363-3071-044B-E51C-DD1246DA7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840874" y="1033130"/>
              <a:ext cx="638719" cy="638719"/>
            </a:xfrm>
            <a:prstGeom prst="rect">
              <a:avLst/>
            </a:prstGeom>
          </p:spPr>
        </p:pic>
        <p:pic>
          <p:nvPicPr>
            <p:cNvPr id="96" name="Graphic 95" descr="Shopping bag with solid fill">
              <a:extLst>
                <a:ext uri="{FF2B5EF4-FFF2-40B4-BE49-F238E27FC236}">
                  <a16:creationId xmlns:a16="http://schemas.microsoft.com/office/drawing/2014/main" id="{C757AEC0-B956-8D8C-EC5E-E9993D20B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831344" y="1033130"/>
              <a:ext cx="638719" cy="638719"/>
            </a:xfrm>
            <a:prstGeom prst="rect">
              <a:avLst/>
            </a:prstGeom>
          </p:spPr>
        </p:pic>
        <p:pic>
          <p:nvPicPr>
            <p:cNvPr id="97" name="Graphic 96" descr="Mop and bucket with solid fill">
              <a:extLst>
                <a:ext uri="{FF2B5EF4-FFF2-40B4-BE49-F238E27FC236}">
                  <a16:creationId xmlns:a16="http://schemas.microsoft.com/office/drawing/2014/main" id="{8E78A16C-096D-8204-9E0E-9D1436E07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850404" y="1033130"/>
              <a:ext cx="638719" cy="638719"/>
            </a:xfrm>
            <a:prstGeom prst="rect">
              <a:avLst/>
            </a:prstGeom>
          </p:spPr>
        </p:pic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5B5D7CAC-BF68-833F-8D74-FBEB6977B724}"/>
                </a:ext>
              </a:extLst>
            </p:cNvPr>
            <p:cNvSpPr/>
            <p:nvPr/>
          </p:nvSpPr>
          <p:spPr>
            <a:xfrm>
              <a:off x="5696080" y="1699205"/>
              <a:ext cx="928307" cy="25870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Walk</a:t>
              </a:r>
            </a:p>
          </p:txBody>
        </p: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E498835A-F906-E1AE-EF82-3C5A1F2A8453}"/>
                </a:ext>
              </a:extLst>
            </p:cNvPr>
            <p:cNvSpPr/>
            <p:nvPr/>
          </p:nvSpPr>
          <p:spPr>
            <a:xfrm>
              <a:off x="6705610" y="1699205"/>
              <a:ext cx="928307" cy="25870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Clean</a:t>
              </a:r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075FB034-7DD6-DB40-7EB7-8EC26063E4FF}"/>
                </a:ext>
              </a:extLst>
            </p:cNvPr>
            <p:cNvSpPr/>
            <p:nvPr/>
          </p:nvSpPr>
          <p:spPr>
            <a:xfrm>
              <a:off x="4686550" y="1699205"/>
              <a:ext cx="928307" cy="25870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Shop</a:t>
              </a:r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C6CE8FC3-9778-A02D-E1DD-C3C9AD485D6E}"/>
                </a:ext>
              </a:extLst>
            </p:cNvPr>
            <p:cNvSpPr/>
            <p:nvPr/>
          </p:nvSpPr>
          <p:spPr>
            <a:xfrm>
              <a:off x="5696080" y="774422"/>
              <a:ext cx="928307" cy="25870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0.0</a:t>
              </a:r>
            </a:p>
          </p:txBody>
        </p:sp>
        <p:sp>
          <p:nvSpPr>
            <p:cNvPr id="102" name="Rounded Rectangle 101">
              <a:extLst>
                <a:ext uri="{FF2B5EF4-FFF2-40B4-BE49-F238E27FC236}">
                  <a16:creationId xmlns:a16="http://schemas.microsoft.com/office/drawing/2014/main" id="{699E8D88-D2EE-7F4C-98D3-90AE1F9CE018}"/>
                </a:ext>
              </a:extLst>
            </p:cNvPr>
            <p:cNvSpPr/>
            <p:nvPr/>
          </p:nvSpPr>
          <p:spPr>
            <a:xfrm>
              <a:off x="6705610" y="774422"/>
              <a:ext cx="928307" cy="25870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0.3</a:t>
              </a:r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CCBE7E2D-69E7-9467-1341-A1BB7C281B49}"/>
                </a:ext>
              </a:extLst>
            </p:cNvPr>
            <p:cNvSpPr/>
            <p:nvPr/>
          </p:nvSpPr>
          <p:spPr>
            <a:xfrm>
              <a:off x="4686550" y="774422"/>
              <a:ext cx="928307" cy="25870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0.7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79D150A-0C83-B06E-4024-DA7711E65593}"/>
              </a:ext>
            </a:extLst>
          </p:cNvPr>
          <p:cNvGrpSpPr/>
          <p:nvPr/>
        </p:nvGrpSpPr>
        <p:grpSpPr>
          <a:xfrm>
            <a:off x="402502" y="4940894"/>
            <a:ext cx="1632097" cy="655355"/>
            <a:chOff x="4686550" y="774422"/>
            <a:chExt cx="2947367" cy="1183491"/>
          </a:xfrm>
        </p:grpSpPr>
        <p:pic>
          <p:nvPicPr>
            <p:cNvPr id="86" name="Graphic 85" descr="Walk with solid fill">
              <a:extLst>
                <a:ext uri="{FF2B5EF4-FFF2-40B4-BE49-F238E27FC236}">
                  <a16:creationId xmlns:a16="http://schemas.microsoft.com/office/drawing/2014/main" id="{5B2B5885-BB6F-4CE1-C6B3-93FB5B07B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840874" y="1033130"/>
              <a:ext cx="638719" cy="638719"/>
            </a:xfrm>
            <a:prstGeom prst="rect">
              <a:avLst/>
            </a:prstGeom>
          </p:spPr>
        </p:pic>
        <p:pic>
          <p:nvPicPr>
            <p:cNvPr id="87" name="Graphic 86" descr="Shopping bag with solid fill">
              <a:extLst>
                <a:ext uri="{FF2B5EF4-FFF2-40B4-BE49-F238E27FC236}">
                  <a16:creationId xmlns:a16="http://schemas.microsoft.com/office/drawing/2014/main" id="{6B772BEE-7A41-8DCF-6559-4E9ED55DA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831344" y="1033130"/>
              <a:ext cx="638719" cy="638719"/>
            </a:xfrm>
            <a:prstGeom prst="rect">
              <a:avLst/>
            </a:prstGeom>
          </p:spPr>
        </p:pic>
        <p:pic>
          <p:nvPicPr>
            <p:cNvPr id="88" name="Graphic 87" descr="Mop and bucket with solid fill">
              <a:extLst>
                <a:ext uri="{FF2B5EF4-FFF2-40B4-BE49-F238E27FC236}">
                  <a16:creationId xmlns:a16="http://schemas.microsoft.com/office/drawing/2014/main" id="{7E57FFE1-9E79-E285-5D1E-865916252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850404" y="1033130"/>
              <a:ext cx="638719" cy="638719"/>
            </a:xfrm>
            <a:prstGeom prst="rect">
              <a:avLst/>
            </a:prstGeom>
          </p:spPr>
        </p:pic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BB2397C8-B969-26F1-43DC-18CA1B5CF601}"/>
                </a:ext>
              </a:extLst>
            </p:cNvPr>
            <p:cNvSpPr/>
            <p:nvPr/>
          </p:nvSpPr>
          <p:spPr>
            <a:xfrm>
              <a:off x="5696080" y="1699205"/>
              <a:ext cx="928307" cy="25870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Walk</a:t>
              </a:r>
            </a:p>
          </p:txBody>
        </p: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9BEF8B60-2AE8-810F-2FEE-852A058C81CA}"/>
                </a:ext>
              </a:extLst>
            </p:cNvPr>
            <p:cNvSpPr/>
            <p:nvPr/>
          </p:nvSpPr>
          <p:spPr>
            <a:xfrm>
              <a:off x="6705610" y="1699205"/>
              <a:ext cx="928307" cy="25870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Clean</a:t>
              </a:r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0E396943-BAD7-CD7B-6884-21183EA8B603}"/>
                </a:ext>
              </a:extLst>
            </p:cNvPr>
            <p:cNvSpPr/>
            <p:nvPr/>
          </p:nvSpPr>
          <p:spPr>
            <a:xfrm>
              <a:off x="4686550" y="1699205"/>
              <a:ext cx="928307" cy="25870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Shop</a:t>
              </a:r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11465DE8-4FB1-A1B9-4E47-E7C1B31261A5}"/>
                </a:ext>
              </a:extLst>
            </p:cNvPr>
            <p:cNvSpPr/>
            <p:nvPr/>
          </p:nvSpPr>
          <p:spPr>
            <a:xfrm>
              <a:off x="5696080" y="774422"/>
              <a:ext cx="928307" cy="25870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0.3</a:t>
              </a:r>
            </a:p>
          </p:txBody>
        </p:sp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5EEE16CD-B5FE-FAD5-A9E2-0F9647B79E6B}"/>
                </a:ext>
              </a:extLst>
            </p:cNvPr>
            <p:cNvSpPr/>
            <p:nvPr/>
          </p:nvSpPr>
          <p:spPr>
            <a:xfrm>
              <a:off x="6705610" y="774422"/>
              <a:ext cx="928307" cy="25870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0.3</a:t>
              </a:r>
            </a:p>
          </p:txBody>
        </p:sp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4DDD8B7D-4A5E-2EA4-EA48-E58F5A41D719}"/>
                </a:ext>
              </a:extLst>
            </p:cNvPr>
            <p:cNvSpPr/>
            <p:nvPr/>
          </p:nvSpPr>
          <p:spPr>
            <a:xfrm>
              <a:off x="4686550" y="774422"/>
              <a:ext cx="928307" cy="25870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0.4</a:t>
              </a:r>
            </a:p>
          </p:txBody>
        </p:sp>
      </p:grp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EBB6891B-344B-B11A-1B66-EC5190F6FFBA}"/>
              </a:ext>
            </a:extLst>
          </p:cNvPr>
          <p:cNvSpPr/>
          <p:nvPr/>
        </p:nvSpPr>
        <p:spPr>
          <a:xfrm>
            <a:off x="5442205" y="2814901"/>
            <a:ext cx="1900594" cy="43998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Hidden state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8CC73246-E459-4DFF-F5F3-C1785750451E}"/>
              </a:ext>
            </a:extLst>
          </p:cNvPr>
          <p:cNvSpPr/>
          <p:nvPr/>
        </p:nvSpPr>
        <p:spPr>
          <a:xfrm>
            <a:off x="371475" y="6189549"/>
            <a:ext cx="11147590" cy="592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>
              <a:buClr>
                <a:schemeClr val="accent1"/>
              </a:buClr>
            </a:pPr>
            <a:r>
              <a:rPr kumimoji="1" lang="en-US" sz="1000" dirty="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https://</a:t>
            </a:r>
            <a:r>
              <a:rPr kumimoji="1" lang="en-US" sz="10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www.sciencedirect.com</a:t>
            </a:r>
            <a:r>
              <a:rPr kumimoji="1" lang="en-US" sz="1000" dirty="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/science/article/</a:t>
            </a:r>
            <a:r>
              <a:rPr kumimoji="1" lang="en-US" sz="10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pii</a:t>
            </a:r>
            <a:r>
              <a:rPr kumimoji="1" lang="en-US" sz="1000" dirty="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/S0167865504002922</a:t>
            </a:r>
          </a:p>
        </p:txBody>
      </p:sp>
    </p:spTree>
    <p:extLst>
      <p:ext uri="{BB962C8B-B14F-4D97-AF65-F5344CB8AC3E}">
        <p14:creationId xmlns:p14="http://schemas.microsoft.com/office/powerpoint/2010/main" val="3570858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C0A4-B6C6-D9C8-E88C-4E068FF4B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lang="en-US" altLang="ja-JP" dirty="0"/>
              <a:t>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3A9AD0-F5C7-6BAB-B507-C0E49A6B90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15</a:t>
            </a:fld>
            <a:endParaRPr lang="ja-JP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134CB-7BAD-8D09-6EAE-61D21FF6B996}"/>
              </a:ext>
            </a:extLst>
          </p:cNvPr>
          <p:cNvSpPr/>
          <p:nvPr/>
        </p:nvSpPr>
        <p:spPr>
          <a:xfrm>
            <a:off x="371475" y="6129338"/>
            <a:ext cx="11147590" cy="592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>
              <a:buClr>
                <a:schemeClr val="accent1"/>
              </a:buClr>
            </a:pPr>
            <a:endParaRPr kumimoji="1" lang="en-US" sz="1000" dirty="0">
              <a:solidFill>
                <a:schemeClr val="tx1">
                  <a:lumMod val="20000"/>
                  <a:lumOff val="8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576C3D55-E26C-2408-9DDC-1A9C7E052567}"/>
              </a:ext>
            </a:extLst>
          </p:cNvPr>
          <p:cNvSpPr txBox="1">
            <a:spLocks/>
          </p:cNvSpPr>
          <p:nvPr/>
        </p:nvSpPr>
        <p:spPr>
          <a:xfrm>
            <a:off x="11251635" y="6356350"/>
            <a:ext cx="56889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ja-JP"/>
            </a:defPPr>
            <a:lvl1pPr marL="0" algn="r" defTabSz="914400" rtl="0" eaLnBrk="1" latinLnBrk="0" hangingPunct="1">
              <a:defRPr kumimoji="1" sz="900" b="0" i="0" kern="1200">
                <a:solidFill>
                  <a:schemeClr val="tx1">
                    <a:tint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84680-B901-7B4E-B61D-104198092958}" type="slidenum">
              <a:rPr lang="ja-JP" altLang="en-US" smtClean="0"/>
              <a:pPr/>
              <a:t>15</a:t>
            </a:fld>
            <a:endParaRPr lang="ja-JP" alt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13AEA63-779F-060D-42F7-CAEAB01A8E03}"/>
              </a:ext>
            </a:extLst>
          </p:cNvPr>
          <p:cNvGrpSpPr/>
          <p:nvPr/>
        </p:nvGrpSpPr>
        <p:grpSpPr>
          <a:xfrm>
            <a:off x="371475" y="1160463"/>
            <a:ext cx="6902088" cy="828676"/>
            <a:chOff x="371475" y="1160463"/>
            <a:chExt cx="6902088" cy="828676"/>
          </a:xfrm>
        </p:grpSpPr>
        <p:sp>
          <p:nvSpPr>
            <p:cNvPr id="7" name="テキスト ボックス 15">
              <a:extLst>
                <a:ext uri="{FF2B5EF4-FFF2-40B4-BE49-F238E27FC236}">
                  <a16:creationId xmlns:a16="http://schemas.microsoft.com/office/drawing/2014/main" id="{381E8F4A-0D5B-F47D-F93C-26A834355B60}"/>
                </a:ext>
              </a:extLst>
            </p:cNvPr>
            <p:cNvSpPr txBox="1"/>
            <p:nvPr/>
          </p:nvSpPr>
          <p:spPr>
            <a:xfrm>
              <a:off x="386763" y="1160463"/>
              <a:ext cx="6886800" cy="828675"/>
            </a:xfrm>
            <a:prstGeom prst="rect">
              <a:avLst/>
            </a:prstGeom>
            <a:noFill/>
          </p:spPr>
          <p:txBody>
            <a:bodyPr wrap="none" lIns="756000" tIns="36000" rIns="36000" bIns="36000" rtlCol="0" anchor="b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How does GAN work</a:t>
              </a:r>
              <a:endParaRPr kumimoji="1" lang="ja-JP" altLang="en-US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8" name="直線コネクタ 16">
              <a:extLst>
                <a:ext uri="{FF2B5EF4-FFF2-40B4-BE49-F238E27FC236}">
                  <a16:creationId xmlns:a16="http://schemas.microsoft.com/office/drawing/2014/main" id="{E47FFADC-8EED-43C0-4401-25375364BBE4}"/>
                </a:ext>
              </a:extLst>
            </p:cNvPr>
            <p:cNvCxnSpPr>
              <a:cxnSpLocks/>
            </p:cNvCxnSpPr>
            <p:nvPr/>
          </p:nvCxnSpPr>
          <p:spPr>
            <a:xfrm>
              <a:off x="371475" y="1989138"/>
              <a:ext cx="6886800" cy="0"/>
            </a:xfrm>
            <a:prstGeom prst="line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Graphic 8" descr="Gears outline">
              <a:extLst>
                <a:ext uri="{FF2B5EF4-FFF2-40B4-BE49-F238E27FC236}">
                  <a16:creationId xmlns:a16="http://schemas.microsoft.com/office/drawing/2014/main" id="{97C5E9BC-7BB0-0220-BE95-97FF3494D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386763" y="1269139"/>
              <a:ext cx="720000" cy="7200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EB56888-0670-A160-3C30-D945C97DB00D}"/>
              </a:ext>
            </a:extLst>
          </p:cNvPr>
          <p:cNvGrpSpPr/>
          <p:nvPr/>
        </p:nvGrpSpPr>
        <p:grpSpPr>
          <a:xfrm>
            <a:off x="7812396" y="1160463"/>
            <a:ext cx="4008131" cy="828676"/>
            <a:chOff x="7812396" y="1160463"/>
            <a:chExt cx="4008131" cy="828676"/>
          </a:xfrm>
        </p:grpSpPr>
        <p:sp>
          <p:nvSpPr>
            <p:cNvPr id="40" name="テキスト ボックス 15">
              <a:extLst>
                <a:ext uri="{FF2B5EF4-FFF2-40B4-BE49-F238E27FC236}">
                  <a16:creationId xmlns:a16="http://schemas.microsoft.com/office/drawing/2014/main" id="{1694D865-D750-74C2-E95F-2779BBCEED94}"/>
                </a:ext>
              </a:extLst>
            </p:cNvPr>
            <p:cNvSpPr txBox="1"/>
            <p:nvPr/>
          </p:nvSpPr>
          <p:spPr>
            <a:xfrm>
              <a:off x="7812396" y="1160463"/>
              <a:ext cx="4008129" cy="828675"/>
            </a:xfrm>
            <a:prstGeom prst="rect">
              <a:avLst/>
            </a:prstGeom>
            <a:noFill/>
          </p:spPr>
          <p:txBody>
            <a:bodyPr wrap="none" lIns="756000" tIns="36000" rIns="36000" bIns="36000" rtlCol="0" anchor="b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Pros and Cons</a:t>
              </a:r>
              <a:endParaRPr kumimoji="1" lang="ja-JP" altLang="en-US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41" name="直線コネクタ 16">
              <a:extLst>
                <a:ext uri="{FF2B5EF4-FFF2-40B4-BE49-F238E27FC236}">
                  <a16:creationId xmlns:a16="http://schemas.microsoft.com/office/drawing/2014/main" id="{AB0718BF-AEBE-C900-B1E0-E5EC437A7DEC}"/>
                </a:ext>
              </a:extLst>
            </p:cNvPr>
            <p:cNvCxnSpPr>
              <a:cxnSpLocks/>
            </p:cNvCxnSpPr>
            <p:nvPr/>
          </p:nvCxnSpPr>
          <p:spPr>
            <a:xfrm>
              <a:off x="7812398" y="1989138"/>
              <a:ext cx="4008129" cy="0"/>
            </a:xfrm>
            <a:prstGeom prst="line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Graphic 41" descr="CheckList outline">
              <a:extLst>
                <a:ext uri="{FF2B5EF4-FFF2-40B4-BE49-F238E27FC236}">
                  <a16:creationId xmlns:a16="http://schemas.microsoft.com/office/drawing/2014/main" id="{ED9E291C-51A1-ADD6-460D-EA8D80C86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7827686" y="1269139"/>
              <a:ext cx="720000" cy="720000"/>
            </a:xfrm>
            <a:prstGeom prst="rect">
              <a:avLst/>
            </a:prstGeom>
          </p:spPr>
        </p:pic>
      </p:grpSp>
      <p:pic>
        <p:nvPicPr>
          <p:cNvPr id="10" name="Graphic 9" descr="Database with solid fill">
            <a:extLst>
              <a:ext uri="{FF2B5EF4-FFF2-40B4-BE49-F238E27FC236}">
                <a16:creationId xmlns:a16="http://schemas.microsoft.com/office/drawing/2014/main" id="{EE764507-75BA-8DD1-DD59-09E89583D4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81556" y="2685344"/>
            <a:ext cx="1038178" cy="1038178"/>
          </a:xfrm>
          <a:prstGeom prst="rect">
            <a:avLst/>
          </a:prstGeom>
        </p:spPr>
      </p:pic>
      <p:pic>
        <p:nvPicPr>
          <p:cNvPr id="11" name="Graphic 10" descr="Database with solid fill">
            <a:extLst>
              <a:ext uri="{FF2B5EF4-FFF2-40B4-BE49-F238E27FC236}">
                <a16:creationId xmlns:a16="http://schemas.microsoft.com/office/drawing/2014/main" id="{51FE25B3-E6B6-0F86-61A9-41F9E72D7A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78330" y="4849498"/>
            <a:ext cx="1038178" cy="1038178"/>
          </a:xfrm>
          <a:prstGeom prst="rect">
            <a:avLst/>
          </a:prstGeom>
        </p:spPr>
      </p:pic>
      <p:pic>
        <p:nvPicPr>
          <p:cNvPr id="12" name="Graphic 11" descr="Artificial Intelligence with solid fill">
            <a:extLst>
              <a:ext uri="{FF2B5EF4-FFF2-40B4-BE49-F238E27FC236}">
                <a16:creationId xmlns:a16="http://schemas.microsoft.com/office/drawing/2014/main" id="{CC9623AC-2975-3D67-7862-905CFACAA5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08090" y="2685344"/>
            <a:ext cx="1038178" cy="1038178"/>
          </a:xfrm>
          <a:prstGeom prst="rect">
            <a:avLst/>
          </a:prstGeom>
        </p:spPr>
      </p:pic>
      <p:pic>
        <p:nvPicPr>
          <p:cNvPr id="13" name="Graphic 12" descr="Artificial Intelligence with solid fill">
            <a:extLst>
              <a:ext uri="{FF2B5EF4-FFF2-40B4-BE49-F238E27FC236}">
                <a16:creationId xmlns:a16="http://schemas.microsoft.com/office/drawing/2014/main" id="{00526942-AE15-8CA5-4938-6EBFB4EBFA5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86777" y="3926838"/>
            <a:ext cx="1038178" cy="1038178"/>
          </a:xfrm>
          <a:prstGeom prst="rect">
            <a:avLst/>
          </a:prstGeom>
        </p:spPr>
      </p:pic>
      <p:pic>
        <p:nvPicPr>
          <p:cNvPr id="14" name="Graphic 13" descr="Soundwave with solid fill">
            <a:extLst>
              <a:ext uri="{FF2B5EF4-FFF2-40B4-BE49-F238E27FC236}">
                <a16:creationId xmlns:a16="http://schemas.microsoft.com/office/drawing/2014/main" id="{BDA14831-B6B4-B07E-9993-BB7ABEE87CE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34624" y="2685344"/>
            <a:ext cx="1038178" cy="1038178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AE934B0-7D80-D24C-1675-025AACD9FAB7}"/>
              </a:ext>
            </a:extLst>
          </p:cNvPr>
          <p:cNvSpPr/>
          <p:nvPr/>
        </p:nvSpPr>
        <p:spPr>
          <a:xfrm>
            <a:off x="5859035" y="3041460"/>
            <a:ext cx="1136090" cy="113609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Real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AB93110-CB81-F778-79D6-0BDADCC2F42D}"/>
              </a:ext>
            </a:extLst>
          </p:cNvPr>
          <p:cNvSpPr/>
          <p:nvPr/>
        </p:nvSpPr>
        <p:spPr>
          <a:xfrm>
            <a:off x="5859035" y="4481706"/>
            <a:ext cx="1136090" cy="113609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Fake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416459F-0591-E7E0-B128-13E2CADF7371}"/>
              </a:ext>
            </a:extLst>
          </p:cNvPr>
          <p:cNvSpPr/>
          <p:nvPr/>
        </p:nvSpPr>
        <p:spPr>
          <a:xfrm>
            <a:off x="551723" y="2387504"/>
            <a:ext cx="1212084" cy="33779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Noise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84D20DB-1131-1DE9-A563-921D09EFFD01}"/>
              </a:ext>
            </a:extLst>
          </p:cNvPr>
          <p:cNvSpPr/>
          <p:nvPr/>
        </p:nvSpPr>
        <p:spPr>
          <a:xfrm>
            <a:off x="1838409" y="2387504"/>
            <a:ext cx="1212084" cy="33779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Generator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9102540-8A6B-8DFE-F4EA-F5A5BFDBE648}"/>
              </a:ext>
            </a:extLst>
          </p:cNvPr>
          <p:cNvSpPr/>
          <p:nvPr/>
        </p:nvSpPr>
        <p:spPr>
          <a:xfrm>
            <a:off x="3125094" y="2387504"/>
            <a:ext cx="1212084" cy="33779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Fake Data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80A35AE-3728-B0A7-A957-26002F9BCED0}"/>
              </a:ext>
            </a:extLst>
          </p:cNvPr>
          <p:cNvSpPr/>
          <p:nvPr/>
        </p:nvSpPr>
        <p:spPr>
          <a:xfrm>
            <a:off x="3125094" y="4514927"/>
            <a:ext cx="1212084" cy="33779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Real Data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0B0BEC3-5E71-2C68-CA88-79080D1A9A1A}"/>
              </a:ext>
            </a:extLst>
          </p:cNvPr>
          <p:cNvSpPr/>
          <p:nvPr/>
        </p:nvSpPr>
        <p:spPr>
          <a:xfrm>
            <a:off x="4210499" y="3625272"/>
            <a:ext cx="1390734" cy="33779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Discriminator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302CFFF-FB57-BAC2-7C79-62F9E5A0F4AC}"/>
              </a:ext>
            </a:extLst>
          </p:cNvPr>
          <p:cNvCxnSpPr/>
          <p:nvPr/>
        </p:nvCxnSpPr>
        <p:spPr>
          <a:xfrm>
            <a:off x="1672802" y="3204433"/>
            <a:ext cx="35097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019BD65-B937-3219-1248-BF2F6B128D72}"/>
              </a:ext>
            </a:extLst>
          </p:cNvPr>
          <p:cNvCxnSpPr>
            <a:cxnSpLocks/>
          </p:cNvCxnSpPr>
          <p:nvPr/>
        </p:nvCxnSpPr>
        <p:spPr>
          <a:xfrm>
            <a:off x="2830579" y="3204433"/>
            <a:ext cx="534683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2258495A-D32C-24BF-0777-66B6A8106912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4077419" y="4965016"/>
            <a:ext cx="828447" cy="435976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D7D90D3-43F8-03E2-3C01-363AFA95C581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5424955" y="3609506"/>
            <a:ext cx="434080" cy="83642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FBEDBB9-6CDB-4C9F-86AB-064DE144AE6D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5423179" y="4419728"/>
            <a:ext cx="435856" cy="63002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BB15703E-D61E-BC12-CF94-B9ABC356E3E2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4077419" y="3215880"/>
            <a:ext cx="828447" cy="409392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D17F9C4-0140-FF13-0E24-863E1AEB4808}"/>
              </a:ext>
            </a:extLst>
          </p:cNvPr>
          <p:cNvGrpSpPr/>
          <p:nvPr/>
        </p:nvGrpSpPr>
        <p:grpSpPr>
          <a:xfrm>
            <a:off x="7840537" y="2445302"/>
            <a:ext cx="3979988" cy="2717668"/>
            <a:chOff x="7840537" y="2445302"/>
            <a:chExt cx="3979988" cy="271766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1447292-641B-B4D3-1103-89A8B89549A2}"/>
                </a:ext>
              </a:extLst>
            </p:cNvPr>
            <p:cNvGrpSpPr/>
            <p:nvPr/>
          </p:nvGrpSpPr>
          <p:grpSpPr>
            <a:xfrm>
              <a:off x="7840537" y="2445302"/>
              <a:ext cx="3942343" cy="1136090"/>
              <a:chOff x="7878182" y="2445302"/>
              <a:chExt cx="3942343" cy="1136090"/>
            </a:xfrm>
          </p:grpSpPr>
          <p:sp>
            <p:nvSpPr>
              <p:cNvPr id="27" name="テキスト ボックス 72">
                <a:extLst>
                  <a:ext uri="{FF2B5EF4-FFF2-40B4-BE49-F238E27FC236}">
                    <a16:creationId xmlns:a16="http://schemas.microsoft.com/office/drawing/2014/main" id="{033FC7CD-F1B7-0476-58F2-9978F7368943}"/>
                  </a:ext>
                </a:extLst>
              </p:cNvPr>
              <p:cNvSpPr txBox="1"/>
              <p:nvPr/>
            </p:nvSpPr>
            <p:spPr>
              <a:xfrm>
                <a:off x="8756164" y="2599009"/>
                <a:ext cx="3064361" cy="828676"/>
              </a:xfrm>
              <a:prstGeom prst="rect">
                <a:avLst/>
              </a:prstGeom>
              <a:noFill/>
            </p:spPr>
            <p:txBody>
              <a:bodyPr wrap="square" lIns="274320" tIns="36000" rIns="36000" bIns="36000" rtlCol="0" anchor="ctr">
                <a:noAutofit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en-US" altLang="ja-JP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Ensuring data diversity</a:t>
                </a:r>
              </a:p>
            </p:txBody>
          </p:sp>
          <p:pic>
            <p:nvPicPr>
              <p:cNvPr id="16" name="Graphic 15" descr="Thumbs up sign with solid fill">
                <a:extLst>
                  <a:ext uri="{FF2B5EF4-FFF2-40B4-BE49-F238E27FC236}">
                    <a16:creationId xmlns:a16="http://schemas.microsoft.com/office/drawing/2014/main" id="{2FE14BE2-E79D-A3F5-B0C4-CB5B9B06CD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7878182" y="2445302"/>
                <a:ext cx="1136090" cy="1136090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E194F63-2254-2B1A-FD88-B99F90993580}"/>
                </a:ext>
              </a:extLst>
            </p:cNvPr>
            <p:cNvGrpSpPr/>
            <p:nvPr/>
          </p:nvGrpSpPr>
          <p:grpSpPr>
            <a:xfrm>
              <a:off x="7840537" y="4026880"/>
              <a:ext cx="3979988" cy="1136090"/>
              <a:chOff x="7840537" y="4026880"/>
              <a:chExt cx="3979988" cy="1136090"/>
            </a:xfrm>
          </p:grpSpPr>
          <p:sp>
            <p:nvSpPr>
              <p:cNvPr id="31" name="テキスト ボックス 72">
                <a:extLst>
                  <a:ext uri="{FF2B5EF4-FFF2-40B4-BE49-F238E27FC236}">
                    <a16:creationId xmlns:a16="http://schemas.microsoft.com/office/drawing/2014/main" id="{1B63DD3A-853B-3413-91C8-81FCF12D46F7}"/>
                  </a:ext>
                </a:extLst>
              </p:cNvPr>
              <p:cNvSpPr txBox="1"/>
              <p:nvPr/>
            </p:nvSpPr>
            <p:spPr>
              <a:xfrm>
                <a:off x="8756164" y="4180587"/>
                <a:ext cx="3064361" cy="828676"/>
              </a:xfrm>
              <a:prstGeom prst="rect">
                <a:avLst/>
              </a:prstGeom>
              <a:noFill/>
            </p:spPr>
            <p:txBody>
              <a:bodyPr wrap="square" lIns="274320" tIns="36000" rIns="36000" bIns="36000" rtlCol="0" anchor="ctr">
                <a:noAutofit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en-GB" altLang="ja-JP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Not well-suited for generating structured data</a:t>
                </a:r>
                <a:endParaRPr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22" name="Graphic 21" descr="Thumbs Down with solid fill">
                <a:extLst>
                  <a:ext uri="{FF2B5EF4-FFF2-40B4-BE49-F238E27FC236}">
                    <a16:creationId xmlns:a16="http://schemas.microsoft.com/office/drawing/2014/main" id="{86150D88-76B9-1759-34D4-27C31546C7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7840537" y="4026880"/>
                <a:ext cx="1136090" cy="1136090"/>
              </a:xfrm>
              <a:prstGeom prst="rect">
                <a:avLst/>
              </a:prstGeom>
            </p:spPr>
          </p:pic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BD96FEC-A592-4B78-3711-2429D1550204}"/>
              </a:ext>
            </a:extLst>
          </p:cNvPr>
          <p:cNvSpPr/>
          <p:nvPr/>
        </p:nvSpPr>
        <p:spPr>
          <a:xfrm>
            <a:off x="371475" y="6189549"/>
            <a:ext cx="11147590" cy="592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>
              <a:buClr>
                <a:schemeClr val="accent1"/>
              </a:buClr>
            </a:pPr>
            <a:r>
              <a:rPr lang="en-GB" sz="1000" b="0" i="0" u="sng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Lucida Grande" panose="020B0600040502020204" pitchFamily="34" charset="0"/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arXiv:1406.2661</a:t>
            </a:r>
            <a:endParaRPr kumimoji="1" lang="en-US" sz="1000" dirty="0">
              <a:solidFill>
                <a:schemeClr val="tx1">
                  <a:lumMod val="20000"/>
                  <a:lumOff val="8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47903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D1B22-4B56-6D96-F85D-3E389BCC6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B440D8-9C1C-BECB-A2E6-DB93D344B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kumimoji="1" lang="en-US" altLang="ja-JP" dirty="0"/>
              <a:t>Stefan‘s work (</a:t>
            </a:r>
            <a:r>
              <a:rPr lang="en-GB" dirty="0"/>
              <a:t>I am expanding his research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8F68CD4-3181-672C-4C05-EBF0C260D631}"/>
              </a:ext>
            </a:extLst>
          </p:cNvPr>
          <p:cNvSpPr txBox="1"/>
          <p:nvPr/>
        </p:nvSpPr>
        <p:spPr>
          <a:xfrm>
            <a:off x="371477" y="1160463"/>
            <a:ext cx="5486400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What he did</a:t>
            </a:r>
            <a:endParaRPr kumimoji="1" lang="ja-JP" altLang="en-US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19C37D56-FB5F-E4C0-8E44-5E841D650EC6}"/>
              </a:ext>
            </a:extLst>
          </p:cNvPr>
          <p:cNvCxnSpPr>
            <a:cxnSpLocks/>
          </p:cNvCxnSpPr>
          <p:nvPr/>
        </p:nvCxnSpPr>
        <p:spPr>
          <a:xfrm>
            <a:off x="371478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3868950D-FEB0-1188-7AC2-CDBD4E98E52D}"/>
              </a:ext>
            </a:extLst>
          </p:cNvPr>
          <p:cNvCxnSpPr>
            <a:cxnSpLocks/>
          </p:cNvCxnSpPr>
          <p:nvPr/>
        </p:nvCxnSpPr>
        <p:spPr>
          <a:xfrm>
            <a:off x="6193913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グラフィックス 9" descr="Badge Tick1 outline">
            <a:extLst>
              <a:ext uri="{FF2B5EF4-FFF2-40B4-BE49-F238E27FC236}">
                <a16:creationId xmlns:a16="http://schemas.microsoft.com/office/drawing/2014/main" id="{2C73E5F5-D638-E2AC-15EE-36D15BFA8E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71477" y="1269138"/>
            <a:ext cx="720000" cy="720000"/>
          </a:xfrm>
          <a:prstGeom prst="rect">
            <a:avLst/>
          </a:prstGeom>
        </p:spPr>
      </p:pic>
      <p:sp>
        <p:nvSpPr>
          <p:cNvPr id="59" name="テキスト ボックス 5">
            <a:extLst>
              <a:ext uri="{FF2B5EF4-FFF2-40B4-BE49-F238E27FC236}">
                <a16:creationId xmlns:a16="http://schemas.microsoft.com/office/drawing/2014/main" id="{457B4678-E704-2A80-04CF-6091F015B37D}"/>
              </a:ext>
            </a:extLst>
          </p:cNvPr>
          <p:cNvSpPr txBox="1"/>
          <p:nvPr/>
        </p:nvSpPr>
        <p:spPr>
          <a:xfrm>
            <a:off x="6114342" y="1160463"/>
            <a:ext cx="5706183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r>
              <a:rPr lang="en-US" altLang="ja-JP">
                <a:latin typeface="Meiryo" panose="020B0604030504040204" pitchFamily="34" charset="-128"/>
              </a:rPr>
              <a:t>Limitation</a:t>
            </a:r>
            <a:endParaRPr lang="ja-JP" altLang="en-US">
              <a:latin typeface="Meiryo" panose="020B0604030504040204" pitchFamily="34" charset="-128"/>
            </a:endParaRPr>
          </a:p>
        </p:txBody>
      </p:sp>
      <p:pic>
        <p:nvPicPr>
          <p:cNvPr id="58" name="グラフィックス 9" descr="Warning outline">
            <a:extLst>
              <a:ext uri="{FF2B5EF4-FFF2-40B4-BE49-F238E27FC236}">
                <a16:creationId xmlns:a16="http://schemas.microsoft.com/office/drawing/2014/main" id="{B542FFD2-75F9-A1BB-1F73-38BCE49719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114342" y="1269138"/>
            <a:ext cx="720000" cy="720000"/>
          </a:xfrm>
          <a:prstGeom prst="rect">
            <a:avLst/>
          </a:prstGeom>
        </p:spPr>
      </p:pic>
      <p:sp>
        <p:nvSpPr>
          <p:cNvPr id="12" name="テキスト ボックス 35">
            <a:extLst>
              <a:ext uri="{FF2B5EF4-FFF2-40B4-BE49-F238E27FC236}">
                <a16:creationId xmlns:a16="http://schemas.microsoft.com/office/drawing/2014/main" id="{39B3856B-91E7-02D0-555C-AD92870DB3B8}"/>
              </a:ext>
            </a:extLst>
          </p:cNvPr>
          <p:cNvSpPr txBox="1"/>
          <p:nvPr/>
        </p:nvSpPr>
        <p:spPr>
          <a:xfrm>
            <a:off x="8445267" y="-1055396"/>
            <a:ext cx="5626615" cy="2226601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XXXX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XXXX</a:t>
            </a:r>
            <a:endParaRPr lang="ja-JP" altLang="en-US" sz="140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B246D933-24DF-0B1A-82F8-5D535BAB723C}"/>
              </a:ext>
            </a:extLst>
          </p:cNvPr>
          <p:cNvSpPr txBox="1">
            <a:spLocks/>
          </p:cNvSpPr>
          <p:nvPr/>
        </p:nvSpPr>
        <p:spPr>
          <a:xfrm>
            <a:off x="371475" y="5172964"/>
            <a:ext cx="5626615" cy="956374"/>
          </a:xfrm>
          <a:prstGeom prst="rect">
            <a:avLst/>
          </a:prstGeom>
        </p:spPr>
        <p:txBody>
          <a:bodyPr vert="horz" wrap="square" lIns="36000" tIns="36000" rIns="36000" bIns="3600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</a:rPr>
              <a:t>I used this dataset to generate synthetic data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</a:rPr>
              <a:t>I will use this model to evaluate the generated data</a:t>
            </a:r>
            <a:endParaRPr lang="ja-JP" altLang="en-US" sz="160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26C2F06-3266-0302-1245-A8F73AF58A93}"/>
              </a:ext>
            </a:extLst>
          </p:cNvPr>
          <p:cNvGrpSpPr/>
          <p:nvPr/>
        </p:nvGrpSpPr>
        <p:grpSpPr>
          <a:xfrm>
            <a:off x="513398" y="4720277"/>
            <a:ext cx="5440680" cy="360000"/>
            <a:chOff x="469432" y="4720277"/>
            <a:chExt cx="5440680" cy="360000"/>
          </a:xfrm>
        </p:grpSpPr>
        <p:cxnSp>
          <p:nvCxnSpPr>
            <p:cNvPr id="8" name="直線コネクタ 125">
              <a:extLst>
                <a:ext uri="{FF2B5EF4-FFF2-40B4-BE49-F238E27FC236}">
                  <a16:creationId xmlns:a16="http://schemas.microsoft.com/office/drawing/2014/main" id="{7A898AE1-C7BD-6297-A7A1-CABD1C7D4E62}"/>
                </a:ext>
              </a:extLst>
            </p:cNvPr>
            <p:cNvCxnSpPr>
              <a:cxnSpLocks/>
            </p:cNvCxnSpPr>
            <p:nvPr/>
          </p:nvCxnSpPr>
          <p:spPr>
            <a:xfrm>
              <a:off x="469432" y="4900277"/>
              <a:ext cx="5440680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グループ化 33">
              <a:extLst>
                <a:ext uri="{FF2B5EF4-FFF2-40B4-BE49-F238E27FC236}">
                  <a16:creationId xmlns:a16="http://schemas.microsoft.com/office/drawing/2014/main" id="{EA5239D9-CF64-2FAC-D501-8E4607DC9CE7}"/>
                </a:ext>
              </a:extLst>
            </p:cNvPr>
            <p:cNvGrpSpPr/>
            <p:nvPr/>
          </p:nvGrpSpPr>
          <p:grpSpPr>
            <a:xfrm rot="5400000">
              <a:off x="3009773" y="4719790"/>
              <a:ext cx="360000" cy="360974"/>
              <a:chOff x="4481975" y="4551664"/>
              <a:chExt cx="360000" cy="360974"/>
            </a:xfrm>
          </p:grpSpPr>
          <p:sp>
            <p:nvSpPr>
              <p:cNvPr id="10" name="円/楕円 126">
                <a:extLst>
                  <a:ext uri="{FF2B5EF4-FFF2-40B4-BE49-F238E27FC236}">
                    <a16:creationId xmlns:a16="http://schemas.microsoft.com/office/drawing/2014/main" id="{A22B707A-5F99-DAE6-BDF8-E315EAD75AB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481975" y="4552638"/>
                <a:ext cx="360000" cy="36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buClr>
                    <a:schemeClr val="accent1"/>
                  </a:buClr>
                </a:pPr>
                <a:endPara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13" name="グラフィックス 130" descr="キャレットを下へ 枠線">
                <a:extLst>
                  <a:ext uri="{FF2B5EF4-FFF2-40B4-BE49-F238E27FC236}">
                    <a16:creationId xmlns:a16="http://schemas.microsoft.com/office/drawing/2014/main" id="{A4EF832C-BFBB-B576-012E-39EE52DA52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16200000">
                <a:off x="4481975" y="4551664"/>
                <a:ext cx="356400" cy="356400"/>
              </a:xfrm>
              <a:prstGeom prst="rect">
                <a:avLst/>
              </a:prstGeom>
            </p:spPr>
          </p:pic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5F08DD-2501-1C80-E7D0-D193D5487D82}"/>
              </a:ext>
            </a:extLst>
          </p:cNvPr>
          <p:cNvGrpSpPr/>
          <p:nvPr/>
        </p:nvGrpSpPr>
        <p:grpSpPr>
          <a:xfrm>
            <a:off x="6231084" y="4720277"/>
            <a:ext cx="5440680" cy="360000"/>
            <a:chOff x="469432" y="4720277"/>
            <a:chExt cx="5440680" cy="360000"/>
          </a:xfrm>
        </p:grpSpPr>
        <p:cxnSp>
          <p:nvCxnSpPr>
            <p:cNvPr id="16" name="直線コネクタ 125">
              <a:extLst>
                <a:ext uri="{FF2B5EF4-FFF2-40B4-BE49-F238E27FC236}">
                  <a16:creationId xmlns:a16="http://schemas.microsoft.com/office/drawing/2014/main" id="{AC288210-6406-42B9-E087-A2B421064BE4}"/>
                </a:ext>
              </a:extLst>
            </p:cNvPr>
            <p:cNvCxnSpPr>
              <a:cxnSpLocks/>
            </p:cNvCxnSpPr>
            <p:nvPr/>
          </p:nvCxnSpPr>
          <p:spPr>
            <a:xfrm>
              <a:off x="469432" y="4900277"/>
              <a:ext cx="5440680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グループ化 33">
              <a:extLst>
                <a:ext uri="{FF2B5EF4-FFF2-40B4-BE49-F238E27FC236}">
                  <a16:creationId xmlns:a16="http://schemas.microsoft.com/office/drawing/2014/main" id="{BE33FCD7-1DB2-11A6-4C22-E637D0D4F0A6}"/>
                </a:ext>
              </a:extLst>
            </p:cNvPr>
            <p:cNvGrpSpPr/>
            <p:nvPr/>
          </p:nvGrpSpPr>
          <p:grpSpPr>
            <a:xfrm rot="5400000">
              <a:off x="3009773" y="4719790"/>
              <a:ext cx="360000" cy="360974"/>
              <a:chOff x="4481975" y="4551664"/>
              <a:chExt cx="360000" cy="360974"/>
            </a:xfrm>
          </p:grpSpPr>
          <p:sp>
            <p:nvSpPr>
              <p:cNvPr id="18" name="円/楕円 126">
                <a:extLst>
                  <a:ext uri="{FF2B5EF4-FFF2-40B4-BE49-F238E27FC236}">
                    <a16:creationId xmlns:a16="http://schemas.microsoft.com/office/drawing/2014/main" id="{2B1A2CE6-E799-3F26-525D-4C4BF9C1EA5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481975" y="4552638"/>
                <a:ext cx="360000" cy="36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buClr>
                    <a:schemeClr val="accent1"/>
                  </a:buClr>
                </a:pPr>
                <a:endPara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19" name="グラフィックス 130" descr="キャレットを下へ 枠線">
                <a:extLst>
                  <a:ext uri="{FF2B5EF4-FFF2-40B4-BE49-F238E27FC236}">
                    <a16:creationId xmlns:a16="http://schemas.microsoft.com/office/drawing/2014/main" id="{6BD8E5BD-B973-852C-A4C0-29BCD84349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16200000">
                <a:off x="4481975" y="4551664"/>
                <a:ext cx="356400" cy="356400"/>
              </a:xfrm>
              <a:prstGeom prst="rect">
                <a:avLst/>
              </a:prstGeom>
            </p:spPr>
          </p:pic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55A3331-10B1-64C5-F247-4F59FA3712D5}"/>
              </a:ext>
            </a:extLst>
          </p:cNvPr>
          <p:cNvGrpSpPr/>
          <p:nvPr/>
        </p:nvGrpSpPr>
        <p:grpSpPr>
          <a:xfrm>
            <a:off x="513398" y="3505098"/>
            <a:ext cx="5471272" cy="914400"/>
            <a:chOff x="513398" y="3422888"/>
            <a:chExt cx="5471272" cy="914400"/>
          </a:xfrm>
        </p:grpSpPr>
        <p:sp>
          <p:nvSpPr>
            <p:cNvPr id="21" name="正方形/長方形 48">
              <a:extLst>
                <a:ext uri="{FF2B5EF4-FFF2-40B4-BE49-F238E27FC236}">
                  <a16:creationId xmlns:a16="http://schemas.microsoft.com/office/drawing/2014/main" id="{F9094B09-C339-E2E6-6C70-90D54C6C3315}"/>
                </a:ext>
              </a:extLst>
            </p:cNvPr>
            <p:cNvSpPr/>
            <p:nvPr/>
          </p:nvSpPr>
          <p:spPr>
            <a:xfrm>
              <a:off x="967109" y="3422888"/>
              <a:ext cx="5017561" cy="914400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40080" tIns="91440" rIns="91440" bIns="0" rtlCol="0" anchor="t"/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Built a model to classify BLE</a:t>
              </a:r>
            </a:p>
            <a:p>
              <a:pPr algn="l">
                <a:buClr>
                  <a:schemeClr val="accent1"/>
                </a:buClr>
              </a:pPr>
              <a:r>
                <a:rPr lang="en-US" altLang="ja-JP" sz="1400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 machine-learning model to classify BLE trackers was created.</a:t>
              </a:r>
              <a:endParaRPr lang="ja-JP" altLang="en-US" sz="14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2" name="グループ化 23">
              <a:extLst>
                <a:ext uri="{FF2B5EF4-FFF2-40B4-BE49-F238E27FC236}">
                  <a16:creationId xmlns:a16="http://schemas.microsoft.com/office/drawing/2014/main" id="{8D9602D9-9D65-C1D0-F700-59DE7E747AC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3398" y="3422888"/>
              <a:ext cx="914400" cy="914400"/>
              <a:chOff x="2650454" y="3608624"/>
              <a:chExt cx="1563550" cy="1563550"/>
            </a:xfrm>
          </p:grpSpPr>
          <p:sp>
            <p:nvSpPr>
              <p:cNvPr id="23" name="円/楕円 42">
                <a:extLst>
                  <a:ext uri="{FF2B5EF4-FFF2-40B4-BE49-F238E27FC236}">
                    <a16:creationId xmlns:a16="http://schemas.microsoft.com/office/drawing/2014/main" id="{95981A7A-A947-8BCE-154D-93AB7AE4B2E8}"/>
                  </a:ext>
                </a:extLst>
              </p:cNvPr>
              <p:cNvSpPr/>
              <p:nvPr/>
            </p:nvSpPr>
            <p:spPr>
              <a:xfrm>
                <a:off x="2650454" y="3608624"/>
                <a:ext cx="1563550" cy="156355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24" name="グラフィックス 22" descr="Robot with solid fill">
                <a:extLst>
                  <a:ext uri="{FF2B5EF4-FFF2-40B4-BE49-F238E27FC236}">
                    <a16:creationId xmlns:a16="http://schemas.microsoft.com/office/drawing/2014/main" id="{DF85D9C9-0086-59F9-0362-DA3B0472E3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2949844" y="3908014"/>
                <a:ext cx="964772" cy="964772"/>
              </a:xfrm>
              <a:prstGeom prst="rect">
                <a:avLst/>
              </a:prstGeom>
            </p:spPr>
          </p:pic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EC27238-B760-86FC-FC93-F7120BA857B7}"/>
              </a:ext>
            </a:extLst>
          </p:cNvPr>
          <p:cNvGrpSpPr/>
          <p:nvPr/>
        </p:nvGrpSpPr>
        <p:grpSpPr>
          <a:xfrm>
            <a:off x="513398" y="2289918"/>
            <a:ext cx="5471272" cy="914400"/>
            <a:chOff x="513398" y="2410896"/>
            <a:chExt cx="5471272" cy="914400"/>
          </a:xfrm>
        </p:grpSpPr>
        <p:sp>
          <p:nvSpPr>
            <p:cNvPr id="20" name="正方形/長方形 48">
              <a:extLst>
                <a:ext uri="{FF2B5EF4-FFF2-40B4-BE49-F238E27FC236}">
                  <a16:creationId xmlns:a16="http://schemas.microsoft.com/office/drawing/2014/main" id="{DB4C0101-0177-5294-086F-3B2EFF5860A6}"/>
                </a:ext>
              </a:extLst>
            </p:cNvPr>
            <p:cNvSpPr/>
            <p:nvPr/>
          </p:nvSpPr>
          <p:spPr>
            <a:xfrm>
              <a:off x="967109" y="2410896"/>
              <a:ext cx="5017561" cy="914400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40080" tIns="91440" rIns="91440" bIns="0" rtlCol="0" anchor="t"/>
            <a:lstStyle/>
            <a:p>
              <a:pPr algn="l">
                <a:buClr>
                  <a:schemeClr val="accent1"/>
                </a:buClr>
              </a:pPr>
              <a:r>
                <a:rPr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Created a database of BLE</a:t>
              </a:r>
            </a:p>
            <a:p>
              <a:pPr algn="l">
                <a:buClr>
                  <a:schemeClr val="accent1"/>
                </a:buClr>
              </a:pPr>
              <a:r>
                <a:rPr lang="en-US" altLang="ja-JP" sz="1400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30 million packets of data were collected from a wide variety of devices</a:t>
              </a:r>
              <a:endParaRPr lang="ja-JP" altLang="en-US" sz="14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5" name="グループ化 23">
              <a:extLst>
                <a:ext uri="{FF2B5EF4-FFF2-40B4-BE49-F238E27FC236}">
                  <a16:creationId xmlns:a16="http://schemas.microsoft.com/office/drawing/2014/main" id="{37DCDDD6-2CEB-567F-5877-0B4D8B2C1B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3398" y="2410896"/>
              <a:ext cx="914400" cy="914400"/>
              <a:chOff x="2650454" y="3608624"/>
              <a:chExt cx="1563550" cy="1563550"/>
            </a:xfrm>
          </p:grpSpPr>
          <p:sp>
            <p:nvSpPr>
              <p:cNvPr id="26" name="円/楕円 42">
                <a:extLst>
                  <a:ext uri="{FF2B5EF4-FFF2-40B4-BE49-F238E27FC236}">
                    <a16:creationId xmlns:a16="http://schemas.microsoft.com/office/drawing/2014/main" id="{F4A9FE83-8169-DA56-3647-3B184C77F937}"/>
                  </a:ext>
                </a:extLst>
              </p:cNvPr>
              <p:cNvSpPr/>
              <p:nvPr/>
            </p:nvSpPr>
            <p:spPr>
              <a:xfrm>
                <a:off x="2650454" y="3608624"/>
                <a:ext cx="1563550" cy="156355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27" name="グラフィックス 22" descr="Database with solid fill">
                <a:extLst>
                  <a:ext uri="{FF2B5EF4-FFF2-40B4-BE49-F238E27FC236}">
                    <a16:creationId xmlns:a16="http://schemas.microsoft.com/office/drawing/2014/main" id="{F9A3BFF9-993B-A2A8-6D5C-A4E775DCED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/>
            </p:blipFill>
            <p:spPr>
              <a:xfrm>
                <a:off x="2949844" y="3878907"/>
                <a:ext cx="964772" cy="964772"/>
              </a:xfrm>
              <a:prstGeom prst="rect">
                <a:avLst/>
              </a:prstGeom>
            </p:spPr>
          </p:pic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EF74851-DE8A-49B2-73E9-15834878FA2E}"/>
              </a:ext>
            </a:extLst>
          </p:cNvPr>
          <p:cNvGrpSpPr/>
          <p:nvPr/>
        </p:nvGrpSpPr>
        <p:grpSpPr>
          <a:xfrm>
            <a:off x="6231798" y="2572371"/>
            <a:ext cx="5471270" cy="1564672"/>
            <a:chOff x="6231798" y="2572371"/>
            <a:chExt cx="5471270" cy="156467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5FE2A47-BCC9-CE9B-6A49-5CA625D674BC}"/>
                </a:ext>
              </a:extLst>
            </p:cNvPr>
            <p:cNvGrpSpPr/>
            <p:nvPr/>
          </p:nvGrpSpPr>
          <p:grpSpPr>
            <a:xfrm>
              <a:off x="7901141" y="2663758"/>
              <a:ext cx="2132584" cy="1381899"/>
              <a:chOff x="7901142" y="2951844"/>
              <a:chExt cx="2132584" cy="1381899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7E7A2DE2-166B-F2D0-2A71-66E51B377167}"/>
                  </a:ext>
                </a:extLst>
              </p:cNvPr>
              <p:cNvGrpSpPr/>
              <p:nvPr/>
            </p:nvGrpSpPr>
            <p:grpSpPr>
              <a:xfrm>
                <a:off x="8285489" y="2951844"/>
                <a:ext cx="1381899" cy="1381899"/>
                <a:chOff x="5616334" y="2061056"/>
                <a:chExt cx="972000" cy="972000"/>
              </a:xfrm>
            </p:grpSpPr>
            <p:sp>
              <p:nvSpPr>
                <p:cNvPr id="44" name="円/楕円 42">
                  <a:extLst>
                    <a:ext uri="{FF2B5EF4-FFF2-40B4-BE49-F238E27FC236}">
                      <a16:creationId xmlns:a16="http://schemas.microsoft.com/office/drawing/2014/main" id="{3BF05F82-D03B-D795-74FE-2FBFFB1FA975}"/>
                    </a:ext>
                  </a:extLst>
                </p:cNvPr>
                <p:cNvSpPr/>
                <p:nvPr/>
              </p:nvSpPr>
              <p:spPr>
                <a:xfrm>
                  <a:off x="5616334" y="2061056"/>
                  <a:ext cx="972000" cy="972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288000" bIns="0"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ja-JP" sz="1400" b="0" i="0" u="none" strike="noStrike" kern="1200" cap="none" spc="0" normalizeH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Meiryo" panose="020B0604030504040204" pitchFamily="34" charset="-128"/>
                      <a:ea typeface="Meiryo" panose="020B0604030504040204" pitchFamily="34" charset="-128"/>
                    </a:rPr>
                    <a:t>Accuracy</a:t>
                  </a:r>
                  <a:endParaRPr kumimoji="1" lang="ja-JP" altLang="en-US" sz="1400" b="0" i="0" u="none" strike="noStrike" kern="1200" cap="none" spc="0" normalizeH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pic>
              <p:nvPicPr>
                <p:cNvPr id="45" name="グラフィックス 22" descr="Scales of justice with solid fill">
                  <a:extLst>
                    <a:ext uri="{FF2B5EF4-FFF2-40B4-BE49-F238E27FC236}">
                      <a16:creationId xmlns:a16="http://schemas.microsoft.com/office/drawing/2014/main" id="{0E43D724-F6B7-4BC1-1398-D6931F620C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screen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rcRect/>
                <a:stretch/>
              </p:blipFill>
              <p:spPr>
                <a:xfrm>
                  <a:off x="5832334" y="2134161"/>
                  <a:ext cx="540000" cy="540000"/>
                </a:xfrm>
                <a:prstGeom prst="rect">
                  <a:avLst/>
                </a:prstGeom>
              </p:spPr>
            </p:pic>
          </p:grpSp>
          <p:sp>
            <p:nvSpPr>
              <p:cNvPr id="42" name="AutoShape 2">
                <a:extLst>
                  <a:ext uri="{FF2B5EF4-FFF2-40B4-BE49-F238E27FC236}">
                    <a16:creationId xmlns:a16="http://schemas.microsoft.com/office/drawing/2014/main" id="{BE3AA9D1-A203-1961-74F4-A2FC4D16A2B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 rot="10800000" flipH="1">
                <a:off x="9780247" y="3392188"/>
                <a:ext cx="253479" cy="501210"/>
              </a:xfrm>
              <a:prstGeom prst="homePlate">
                <a:avLst>
                  <a:gd name="adj" fmla="val 100000"/>
                </a:avLst>
              </a:prstGeom>
              <a:solidFill>
                <a:schemeClr val="accent1">
                  <a:lumMod val="100000"/>
                </a:schemeClr>
              </a:solidFill>
              <a:ln>
                <a:noFill/>
              </a:ln>
              <a:effectLst/>
            </p:spPr>
            <p:txBody>
              <a:bodyPr wrap="none" lIns="0" tIns="0" rIns="0" bIns="0" anchor="ctr"/>
              <a:lstStyle/>
              <a:p>
                <a:endParaRPr lang="ja-JP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3" name="AutoShape 2">
                <a:extLst>
                  <a:ext uri="{FF2B5EF4-FFF2-40B4-BE49-F238E27FC236}">
                    <a16:creationId xmlns:a16="http://schemas.microsoft.com/office/drawing/2014/main" id="{59FE3BE1-0592-1389-CA8B-DF9CB2EF473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 rot="10800000">
                <a:off x="7901142" y="3392188"/>
                <a:ext cx="253479" cy="501210"/>
              </a:xfrm>
              <a:prstGeom prst="homePlate">
                <a:avLst>
                  <a:gd name="adj" fmla="val 100000"/>
                </a:avLst>
              </a:prstGeom>
              <a:solidFill>
                <a:schemeClr val="accent1">
                  <a:lumMod val="100000"/>
                </a:schemeClr>
              </a:solidFill>
              <a:ln>
                <a:noFill/>
              </a:ln>
              <a:effectLst/>
            </p:spPr>
            <p:txBody>
              <a:bodyPr wrap="none" lIns="0" tIns="0" rIns="0" bIns="0" anchor="ctr"/>
              <a:lstStyle/>
              <a:p>
                <a:endParaRPr lang="ja-JP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E225CFD-BCDA-AD97-AE98-CE4BCF62C12B}"/>
                </a:ext>
              </a:extLst>
            </p:cNvPr>
            <p:cNvGrpSpPr/>
            <p:nvPr/>
          </p:nvGrpSpPr>
          <p:grpSpPr>
            <a:xfrm>
              <a:off x="6231798" y="2572371"/>
              <a:ext cx="1591200" cy="1564672"/>
              <a:chOff x="6231798" y="2554044"/>
              <a:chExt cx="1591200" cy="1564672"/>
            </a:xfrm>
          </p:grpSpPr>
          <p:sp>
            <p:nvSpPr>
              <p:cNvPr id="46" name="タイトル 1">
                <a:extLst>
                  <a:ext uri="{FF2B5EF4-FFF2-40B4-BE49-F238E27FC236}">
                    <a16:creationId xmlns:a16="http://schemas.microsoft.com/office/drawing/2014/main" id="{0644302C-A1E7-61D0-CD3A-DE5073A238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1798" y="2554044"/>
                <a:ext cx="1591200" cy="501210"/>
              </a:xfrm>
              <a:prstGeom prst="rect">
                <a:avLst/>
              </a:prstGeom>
            </p:spPr>
            <p:txBody>
              <a:bodyPr vert="horz" wrap="square" lIns="36000" tIns="36000" rIns="36000" bIns="3600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kumimoji="1" sz="2400" b="0" i="0" kern="1200">
                    <a:solidFill>
                      <a:schemeClr val="accent1"/>
                    </a:solidFill>
                    <a:latin typeface="Trebuchet MS" panose="020B0703020202090204" pitchFamily="34" charset="0"/>
                    <a:ea typeface="Meiryo" panose="020B0604030504040204" pitchFamily="34" charset="-128"/>
                    <a:cs typeface="+mj-cs"/>
                  </a:defRPr>
                </a:lvl1pPr>
              </a:lstStyle>
              <a:p>
                <a:pPr algn="ctr">
                  <a:buClr>
                    <a:schemeClr val="accent1"/>
                  </a:buClr>
                </a:pPr>
                <a:r>
                  <a:rPr lang="en-US" altLang="ja-JP" sz="1800" dirty="0">
                    <a:solidFill>
                      <a:schemeClr val="tx1">
                        <a:lumMod val="75000"/>
                      </a:schemeClr>
                    </a:solidFill>
                    <a:latin typeface="Meiryo" panose="020B0604030504040204" pitchFamily="34" charset="-128"/>
                  </a:rPr>
                  <a:t>Controlled environment</a:t>
                </a:r>
                <a:endParaRPr lang="ja-JP" altLang="en-US" sz="180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</a:endParaRPr>
              </a:p>
            </p:txBody>
          </p:sp>
          <p:sp>
            <p:nvSpPr>
              <p:cNvPr id="50" name="タイトル 1">
                <a:extLst>
                  <a:ext uri="{FF2B5EF4-FFF2-40B4-BE49-F238E27FC236}">
                    <a16:creationId xmlns:a16="http://schemas.microsoft.com/office/drawing/2014/main" id="{3DABFDFD-2889-54EF-3AAE-CABEF36213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1798" y="3204317"/>
                <a:ext cx="1591200" cy="914399"/>
              </a:xfrm>
              <a:prstGeom prst="rect">
                <a:avLst/>
              </a:prstGeom>
            </p:spPr>
            <p:txBody>
              <a:bodyPr vert="horz" wrap="square" lIns="36000" tIns="36000" rIns="36000" bIns="36000" rtlCol="0" anchor="b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kumimoji="1" sz="2400" b="0" i="0" kern="1200">
                    <a:solidFill>
                      <a:schemeClr val="accent1"/>
                    </a:solidFill>
                    <a:latin typeface="Trebuchet MS" panose="020B0703020202090204" pitchFamily="34" charset="0"/>
                    <a:ea typeface="Meiryo" panose="020B0604030504040204" pitchFamily="34" charset="-128"/>
                    <a:cs typeface="+mj-cs"/>
                  </a:defRPr>
                </a:lvl1pPr>
              </a:lstStyle>
              <a:p>
                <a:pPr algn="ctr">
                  <a:buClr>
                    <a:schemeClr val="accent1"/>
                  </a:buClr>
                </a:pPr>
                <a:r>
                  <a:rPr lang="en-US" altLang="ja-JP" sz="4800" dirty="0">
                    <a:latin typeface="Meiryo" panose="020B0604030504040204" pitchFamily="34" charset="-128"/>
                  </a:rPr>
                  <a:t>99%</a:t>
                </a:r>
                <a:endParaRPr lang="ja-JP" altLang="en-US" sz="4800">
                  <a:latin typeface="Meiryo" panose="020B0604030504040204" pitchFamily="34" charset="-128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F02D53C-DE40-0896-9A63-941092961485}"/>
                </a:ext>
              </a:extLst>
            </p:cNvPr>
            <p:cNvGrpSpPr/>
            <p:nvPr/>
          </p:nvGrpSpPr>
          <p:grpSpPr>
            <a:xfrm>
              <a:off x="10111868" y="2572371"/>
              <a:ext cx="1591200" cy="1564672"/>
              <a:chOff x="10111868" y="2554044"/>
              <a:chExt cx="1591200" cy="1564672"/>
            </a:xfrm>
          </p:grpSpPr>
          <p:sp>
            <p:nvSpPr>
              <p:cNvPr id="47" name="タイトル 1">
                <a:extLst>
                  <a:ext uri="{FF2B5EF4-FFF2-40B4-BE49-F238E27FC236}">
                    <a16:creationId xmlns:a16="http://schemas.microsoft.com/office/drawing/2014/main" id="{87D91974-C31F-B10E-F77D-A98A191AF6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11868" y="2554044"/>
                <a:ext cx="1591200" cy="501210"/>
              </a:xfrm>
              <a:prstGeom prst="rect">
                <a:avLst/>
              </a:prstGeom>
            </p:spPr>
            <p:txBody>
              <a:bodyPr vert="horz" wrap="square" lIns="36000" tIns="36000" rIns="36000" bIns="3600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kumimoji="1" sz="2400" b="0" i="0" kern="1200">
                    <a:solidFill>
                      <a:schemeClr val="accent1"/>
                    </a:solidFill>
                    <a:latin typeface="Trebuchet MS" panose="020B0703020202090204" pitchFamily="34" charset="0"/>
                    <a:ea typeface="Meiryo" panose="020B0604030504040204" pitchFamily="34" charset="-128"/>
                    <a:cs typeface="+mj-cs"/>
                  </a:defRPr>
                </a:lvl1pPr>
              </a:lstStyle>
              <a:p>
                <a:pPr algn="ctr">
                  <a:buClr>
                    <a:schemeClr val="accent1"/>
                  </a:buClr>
                </a:pPr>
                <a:r>
                  <a:rPr lang="en-US" altLang="ja-JP" sz="1800" dirty="0">
                    <a:solidFill>
                      <a:schemeClr val="tx1">
                        <a:lumMod val="75000"/>
                      </a:schemeClr>
                    </a:solidFill>
                    <a:latin typeface="Meiryo" panose="020B0604030504040204" pitchFamily="34" charset="-128"/>
                  </a:rPr>
                  <a:t>Real-world environment</a:t>
                </a:r>
                <a:endParaRPr lang="ja-JP" altLang="en-US" sz="180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</a:endParaRPr>
              </a:p>
            </p:txBody>
          </p:sp>
          <p:sp>
            <p:nvSpPr>
              <p:cNvPr id="51" name="タイトル 1">
                <a:extLst>
                  <a:ext uri="{FF2B5EF4-FFF2-40B4-BE49-F238E27FC236}">
                    <a16:creationId xmlns:a16="http://schemas.microsoft.com/office/drawing/2014/main" id="{B36DADD3-3007-7D77-914C-B53151FE73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11868" y="3204317"/>
                <a:ext cx="1591200" cy="914399"/>
              </a:xfrm>
              <a:prstGeom prst="rect">
                <a:avLst/>
              </a:prstGeom>
            </p:spPr>
            <p:txBody>
              <a:bodyPr vert="horz" wrap="square" lIns="36000" tIns="36000" rIns="36000" bIns="36000" rtlCol="0" anchor="b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kumimoji="1" sz="2400" b="0" i="0" kern="1200">
                    <a:solidFill>
                      <a:schemeClr val="accent1"/>
                    </a:solidFill>
                    <a:latin typeface="Trebuchet MS" panose="020B0703020202090204" pitchFamily="34" charset="0"/>
                    <a:ea typeface="Meiryo" panose="020B0604030504040204" pitchFamily="34" charset="-128"/>
                    <a:cs typeface="+mj-cs"/>
                  </a:defRPr>
                </a:lvl1pPr>
              </a:lstStyle>
              <a:p>
                <a:pPr algn="ctr">
                  <a:buClr>
                    <a:schemeClr val="accent1"/>
                  </a:buClr>
                </a:pPr>
                <a:r>
                  <a:rPr lang="en-US" altLang="ja-JP" sz="4800" dirty="0">
                    <a:solidFill>
                      <a:srgbClr val="FF0000"/>
                    </a:solidFill>
                    <a:latin typeface="Meiryo" panose="020B0604030504040204" pitchFamily="34" charset="-128"/>
                  </a:rPr>
                  <a:t>80%</a:t>
                </a:r>
                <a:endParaRPr lang="ja-JP" altLang="en-US" sz="4800">
                  <a:solidFill>
                    <a:srgbClr val="FF0000"/>
                  </a:solidFill>
                  <a:latin typeface="Meiryo" panose="020B0604030504040204" pitchFamily="34" charset="-128"/>
                </a:endParaRPr>
              </a:p>
            </p:txBody>
          </p:sp>
        </p:grpSp>
      </p:grpSp>
      <p:sp>
        <p:nvSpPr>
          <p:cNvPr id="56" name="タイトル 1">
            <a:extLst>
              <a:ext uri="{FF2B5EF4-FFF2-40B4-BE49-F238E27FC236}">
                <a16:creationId xmlns:a16="http://schemas.microsoft.com/office/drawing/2014/main" id="{EBECA50F-9A88-58E6-DE25-739C037DDEBB}"/>
              </a:ext>
            </a:extLst>
          </p:cNvPr>
          <p:cNvSpPr txBox="1">
            <a:spLocks/>
          </p:cNvSpPr>
          <p:nvPr/>
        </p:nvSpPr>
        <p:spPr>
          <a:xfrm>
            <a:off x="6137630" y="5172964"/>
            <a:ext cx="5626615" cy="956374"/>
          </a:xfrm>
          <a:prstGeom prst="rect">
            <a:avLst/>
          </a:prstGeom>
        </p:spPr>
        <p:txBody>
          <a:bodyPr vert="horz" wrap="square" lIns="36000" tIns="36000" rIns="36000" bIns="3600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</a:rPr>
              <a:t>Increase data diversity to improve accuracy by generating synthetic data</a:t>
            </a:r>
            <a:endParaRPr lang="ja-JP" altLang="en-US" sz="160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C7A64FA-92BB-562A-3AA1-E47784F8EAD5}"/>
              </a:ext>
            </a:extLst>
          </p:cNvPr>
          <p:cNvSpPr/>
          <p:nvPr/>
        </p:nvSpPr>
        <p:spPr>
          <a:xfrm>
            <a:off x="371475" y="6189549"/>
            <a:ext cx="11147590" cy="592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>
              <a:buClr>
                <a:schemeClr val="accent1"/>
              </a:buClr>
            </a:pPr>
            <a:r>
              <a:rPr lang="en-GB" sz="1000" b="0" i="0" u="sng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Lucida Grande" panose="020B0600040502020204" pitchFamily="34" charset="0"/>
              </a:rPr>
              <a:t>Stefan 2024</a:t>
            </a:r>
            <a:endParaRPr kumimoji="1" lang="en-US" sz="1000" dirty="0">
              <a:solidFill>
                <a:schemeClr val="tx1">
                  <a:lumMod val="20000"/>
                  <a:lumOff val="8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4859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5694D-8146-CBC1-2E18-4D66D5832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11E286-B9DF-47B8-C5B5-3291DD40F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746734"/>
          </a:xfrm>
        </p:spPr>
        <p:txBody>
          <a:bodyPr/>
          <a:lstStyle/>
          <a:p>
            <a:r>
              <a:rPr lang="en-GB"/>
              <a:t>Previous studies were reviewed from two perspectives.</a:t>
            </a:r>
            <a:br>
              <a:rPr lang="en-GB"/>
            </a:b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975CE51-08E7-9FEA-C777-5381B4F92799}"/>
              </a:ext>
            </a:extLst>
          </p:cNvPr>
          <p:cNvSpPr txBox="1"/>
          <p:nvPr/>
        </p:nvSpPr>
        <p:spPr>
          <a:xfrm>
            <a:off x="371476" y="1160463"/>
            <a:ext cx="5486400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Relating to BLE</a:t>
            </a:r>
            <a:endParaRPr kumimoji="1" lang="ja-JP" altLang="en-US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0CD58F79-ACB7-5A9B-AA9A-436002E055C8}"/>
              </a:ext>
            </a:extLst>
          </p:cNvPr>
          <p:cNvCxnSpPr>
            <a:cxnSpLocks/>
          </p:cNvCxnSpPr>
          <p:nvPr/>
        </p:nvCxnSpPr>
        <p:spPr>
          <a:xfrm>
            <a:off x="371478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AF3FF47A-2CB0-254F-5F15-2F30B26C07FA}"/>
              </a:ext>
            </a:extLst>
          </p:cNvPr>
          <p:cNvCxnSpPr>
            <a:cxnSpLocks/>
          </p:cNvCxnSpPr>
          <p:nvPr/>
        </p:nvCxnSpPr>
        <p:spPr>
          <a:xfrm>
            <a:off x="6193913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グラフィックス 9" descr="Alterations &amp; Tailoring outline">
            <a:extLst>
              <a:ext uri="{FF2B5EF4-FFF2-40B4-BE49-F238E27FC236}">
                <a16:creationId xmlns:a16="http://schemas.microsoft.com/office/drawing/2014/main" id="{C1BD1C50-1C29-A26D-0B3C-72099937E5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1477" y="1269138"/>
            <a:ext cx="720000" cy="720000"/>
          </a:xfrm>
          <a:prstGeom prst="rect">
            <a:avLst/>
          </a:prstGeom>
        </p:spPr>
      </p:pic>
      <p:sp>
        <p:nvSpPr>
          <p:cNvPr id="59" name="テキスト ボックス 5">
            <a:extLst>
              <a:ext uri="{FF2B5EF4-FFF2-40B4-BE49-F238E27FC236}">
                <a16:creationId xmlns:a16="http://schemas.microsoft.com/office/drawing/2014/main" id="{9B340CE3-0D5A-490D-82E2-442CABCA543A}"/>
              </a:ext>
            </a:extLst>
          </p:cNvPr>
          <p:cNvSpPr txBox="1"/>
          <p:nvPr/>
        </p:nvSpPr>
        <p:spPr>
          <a:xfrm>
            <a:off x="6114342" y="1160463"/>
            <a:ext cx="5706183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r>
              <a:rPr lang="en-US" altLang="ja-JP" dirty="0">
                <a:latin typeface="Meiryo" panose="020B0604030504040204" pitchFamily="34" charset="-128"/>
              </a:rPr>
              <a:t>Creating synthetic data using Markov model</a:t>
            </a:r>
          </a:p>
        </p:txBody>
      </p:sp>
      <p:pic>
        <p:nvPicPr>
          <p:cNvPr id="58" name="グラフィックス 9" descr="Workflow outline">
            <a:extLst>
              <a:ext uri="{FF2B5EF4-FFF2-40B4-BE49-F238E27FC236}">
                <a16:creationId xmlns:a16="http://schemas.microsoft.com/office/drawing/2014/main" id="{9CBBCE93-C52A-580F-8E7E-8AF6E8EE22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114342" y="1269138"/>
            <a:ext cx="720000" cy="720000"/>
          </a:xfrm>
          <a:prstGeom prst="rect">
            <a:avLst/>
          </a:prstGeom>
        </p:spPr>
      </p:pic>
      <p:sp>
        <p:nvSpPr>
          <p:cNvPr id="11" name="テキスト ボックス 35">
            <a:extLst>
              <a:ext uri="{FF2B5EF4-FFF2-40B4-BE49-F238E27FC236}">
                <a16:creationId xmlns:a16="http://schemas.microsoft.com/office/drawing/2014/main" id="{5F40980A-EE83-230F-EA29-9705CA4905A8}"/>
              </a:ext>
            </a:extLst>
          </p:cNvPr>
          <p:cNvSpPr txBox="1"/>
          <p:nvPr/>
        </p:nvSpPr>
        <p:spPr>
          <a:xfrm>
            <a:off x="371478" y="2261935"/>
            <a:ext cx="5626615" cy="956374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Generated synthetic data relating to BLE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RSSI data used for BLE beacon location tracking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IP packets and TCP/UDP flow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endParaRPr lang="ja-JP" altLang="en-US" sz="140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" name="テキスト ボックス 35">
            <a:extLst>
              <a:ext uri="{FF2B5EF4-FFF2-40B4-BE49-F238E27FC236}">
                <a16:creationId xmlns:a16="http://schemas.microsoft.com/office/drawing/2014/main" id="{6AB23170-BBF8-998C-25B3-CD8E80E4C8BF}"/>
              </a:ext>
            </a:extLst>
          </p:cNvPr>
          <p:cNvSpPr txBox="1"/>
          <p:nvPr/>
        </p:nvSpPr>
        <p:spPr>
          <a:xfrm>
            <a:off x="6193913" y="2261935"/>
            <a:ext cx="5626615" cy="956374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U</a:t>
            </a: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sed the Markov model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High-resolution solar radiation data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Wind speed data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endParaRPr lang="ja-JP" altLang="en-US" sz="140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F1505EC0-71C1-2AD5-A1D6-6767D71643F5}"/>
              </a:ext>
            </a:extLst>
          </p:cNvPr>
          <p:cNvSpPr txBox="1">
            <a:spLocks/>
          </p:cNvSpPr>
          <p:nvPr/>
        </p:nvSpPr>
        <p:spPr>
          <a:xfrm>
            <a:off x="371475" y="5172964"/>
            <a:ext cx="5626615" cy="956374"/>
          </a:xfrm>
          <a:prstGeom prst="rect">
            <a:avLst/>
          </a:prstGeom>
        </p:spPr>
        <p:txBody>
          <a:bodyPr vert="horz" wrap="square" lIns="36000" tIns="36000" rIns="36000" bIns="3600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pPr algn="ctr">
              <a:buClr>
                <a:schemeClr val="accent1"/>
              </a:buClr>
            </a:pPr>
            <a:r>
              <a:rPr lang="en-US" altLang="ja-JP" sz="18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</a:rPr>
              <a:t>No studies have generated synthetic data for BLE</a:t>
            </a:r>
            <a:endParaRPr lang="ja-JP" altLang="en-US" sz="180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</a:endParaRP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C0131ED1-3EF3-3872-74B5-35E21DCD0D09}"/>
              </a:ext>
            </a:extLst>
          </p:cNvPr>
          <p:cNvSpPr txBox="1">
            <a:spLocks/>
          </p:cNvSpPr>
          <p:nvPr/>
        </p:nvSpPr>
        <p:spPr>
          <a:xfrm>
            <a:off x="6193909" y="5172964"/>
            <a:ext cx="5619777" cy="956374"/>
          </a:xfrm>
          <a:prstGeom prst="rect">
            <a:avLst/>
          </a:prstGeom>
        </p:spPr>
        <p:txBody>
          <a:bodyPr vert="horz" wrap="square" lIns="36000" tIns="36000" rIns="36000" bIns="3600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pPr algn="ctr">
              <a:buClr>
                <a:schemeClr val="accent1"/>
              </a:buClr>
            </a:pPr>
            <a:r>
              <a:rPr lang="en-US" altLang="ja-JP" sz="18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</a:rPr>
              <a:t>The Markov model is used to generate </a:t>
            </a:r>
          </a:p>
          <a:p>
            <a:pPr algn="ctr">
              <a:buClr>
                <a:schemeClr val="accent1"/>
              </a:buClr>
            </a:pPr>
            <a:r>
              <a:rPr lang="en-US" altLang="ja-JP" sz="18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</a:rPr>
              <a:t>synthetic time-series data</a:t>
            </a:r>
            <a:endParaRPr lang="ja-JP" altLang="en-US" sz="180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251529-4C4A-7CDC-5788-84C3E6CD6FFC}"/>
              </a:ext>
            </a:extLst>
          </p:cNvPr>
          <p:cNvGrpSpPr/>
          <p:nvPr/>
        </p:nvGrpSpPr>
        <p:grpSpPr>
          <a:xfrm>
            <a:off x="513398" y="4720277"/>
            <a:ext cx="5440680" cy="360000"/>
            <a:chOff x="469432" y="4720277"/>
            <a:chExt cx="5440680" cy="360000"/>
          </a:xfrm>
        </p:grpSpPr>
        <p:cxnSp>
          <p:nvCxnSpPr>
            <p:cNvPr id="8" name="直線コネクタ 125">
              <a:extLst>
                <a:ext uri="{FF2B5EF4-FFF2-40B4-BE49-F238E27FC236}">
                  <a16:creationId xmlns:a16="http://schemas.microsoft.com/office/drawing/2014/main" id="{D610E762-4E70-9FBF-2C57-DA6AC99DE2E2}"/>
                </a:ext>
              </a:extLst>
            </p:cNvPr>
            <p:cNvCxnSpPr>
              <a:cxnSpLocks/>
            </p:cNvCxnSpPr>
            <p:nvPr/>
          </p:nvCxnSpPr>
          <p:spPr>
            <a:xfrm>
              <a:off x="469432" y="4900277"/>
              <a:ext cx="5440680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グループ化 33">
              <a:extLst>
                <a:ext uri="{FF2B5EF4-FFF2-40B4-BE49-F238E27FC236}">
                  <a16:creationId xmlns:a16="http://schemas.microsoft.com/office/drawing/2014/main" id="{CF9F66CD-08DF-3458-9272-C9F6DF995320}"/>
                </a:ext>
              </a:extLst>
            </p:cNvPr>
            <p:cNvGrpSpPr/>
            <p:nvPr/>
          </p:nvGrpSpPr>
          <p:grpSpPr>
            <a:xfrm rot="5400000">
              <a:off x="3009773" y="4719790"/>
              <a:ext cx="360000" cy="360974"/>
              <a:chOff x="4481975" y="4551664"/>
              <a:chExt cx="360000" cy="360974"/>
            </a:xfrm>
          </p:grpSpPr>
          <p:sp>
            <p:nvSpPr>
              <p:cNvPr id="10" name="円/楕円 126">
                <a:extLst>
                  <a:ext uri="{FF2B5EF4-FFF2-40B4-BE49-F238E27FC236}">
                    <a16:creationId xmlns:a16="http://schemas.microsoft.com/office/drawing/2014/main" id="{20C51ACA-7CF6-5372-209B-3FF7E1C4415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481975" y="4552638"/>
                <a:ext cx="360000" cy="36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buClr>
                    <a:schemeClr val="accent1"/>
                  </a:buClr>
                </a:pPr>
                <a:endPara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13" name="グラフィックス 130" descr="キャレットを下へ 枠線">
                <a:extLst>
                  <a:ext uri="{FF2B5EF4-FFF2-40B4-BE49-F238E27FC236}">
                    <a16:creationId xmlns:a16="http://schemas.microsoft.com/office/drawing/2014/main" id="{371BDA17-BD77-001F-5471-31D135D8E8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16200000">
                <a:off x="4481975" y="4551664"/>
                <a:ext cx="356400" cy="356400"/>
              </a:xfrm>
              <a:prstGeom prst="rect">
                <a:avLst/>
              </a:prstGeom>
            </p:spPr>
          </p:pic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DB18E3-80A3-F874-A7BE-A929E09CAA9E}"/>
              </a:ext>
            </a:extLst>
          </p:cNvPr>
          <p:cNvGrpSpPr/>
          <p:nvPr/>
        </p:nvGrpSpPr>
        <p:grpSpPr>
          <a:xfrm>
            <a:off x="6231084" y="4720277"/>
            <a:ext cx="5440680" cy="360000"/>
            <a:chOff x="469432" y="4720277"/>
            <a:chExt cx="5440680" cy="360000"/>
          </a:xfrm>
        </p:grpSpPr>
        <p:cxnSp>
          <p:nvCxnSpPr>
            <p:cNvPr id="16" name="直線コネクタ 125">
              <a:extLst>
                <a:ext uri="{FF2B5EF4-FFF2-40B4-BE49-F238E27FC236}">
                  <a16:creationId xmlns:a16="http://schemas.microsoft.com/office/drawing/2014/main" id="{C0D7DF33-BBBB-704B-AB34-A061FD369B23}"/>
                </a:ext>
              </a:extLst>
            </p:cNvPr>
            <p:cNvCxnSpPr>
              <a:cxnSpLocks/>
            </p:cNvCxnSpPr>
            <p:nvPr/>
          </p:nvCxnSpPr>
          <p:spPr>
            <a:xfrm>
              <a:off x="469432" y="4900277"/>
              <a:ext cx="5440680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グループ化 33">
              <a:extLst>
                <a:ext uri="{FF2B5EF4-FFF2-40B4-BE49-F238E27FC236}">
                  <a16:creationId xmlns:a16="http://schemas.microsoft.com/office/drawing/2014/main" id="{105E63DC-57E0-ABD2-6959-248EC4710C52}"/>
                </a:ext>
              </a:extLst>
            </p:cNvPr>
            <p:cNvGrpSpPr/>
            <p:nvPr/>
          </p:nvGrpSpPr>
          <p:grpSpPr>
            <a:xfrm rot="5400000">
              <a:off x="3009773" y="4719790"/>
              <a:ext cx="360000" cy="360974"/>
              <a:chOff x="4481975" y="4551664"/>
              <a:chExt cx="360000" cy="360974"/>
            </a:xfrm>
          </p:grpSpPr>
          <p:sp>
            <p:nvSpPr>
              <p:cNvPr id="18" name="円/楕円 126">
                <a:extLst>
                  <a:ext uri="{FF2B5EF4-FFF2-40B4-BE49-F238E27FC236}">
                    <a16:creationId xmlns:a16="http://schemas.microsoft.com/office/drawing/2014/main" id="{FFBD5451-6E2C-78E5-87B4-C08D43A7403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481975" y="4552638"/>
                <a:ext cx="360000" cy="36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buClr>
                    <a:schemeClr val="accent1"/>
                  </a:buClr>
                </a:pPr>
                <a:endPara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19" name="グラフィックス 130" descr="キャレットを下へ 枠線">
                <a:extLst>
                  <a:ext uri="{FF2B5EF4-FFF2-40B4-BE49-F238E27FC236}">
                    <a16:creationId xmlns:a16="http://schemas.microsoft.com/office/drawing/2014/main" id="{A7F9AA67-4B9F-CFDD-E8DE-E63F2BD320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16200000">
                <a:off x="4481975" y="4551664"/>
                <a:ext cx="356400" cy="356400"/>
              </a:xfrm>
              <a:prstGeom prst="rect">
                <a:avLst/>
              </a:prstGeom>
            </p:spPr>
          </p:pic>
        </p:grpSp>
      </p:grpSp>
      <p:sp>
        <p:nvSpPr>
          <p:cNvPr id="20" name="テキスト ボックス 35">
            <a:extLst>
              <a:ext uri="{FF2B5EF4-FFF2-40B4-BE49-F238E27FC236}">
                <a16:creationId xmlns:a16="http://schemas.microsoft.com/office/drawing/2014/main" id="{42061129-4823-A0BF-C35C-9B132D125C96}"/>
              </a:ext>
            </a:extLst>
          </p:cNvPr>
          <p:cNvSpPr txBox="1"/>
          <p:nvPr/>
        </p:nvSpPr>
        <p:spPr>
          <a:xfrm>
            <a:off x="371478" y="3491106"/>
            <a:ext cx="5626615" cy="956374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Conducted simulation relating to BLE 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Multiple BLE advertising packets colliding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BLE wireless sensor networks</a:t>
            </a:r>
            <a:endParaRPr lang="ja-JP" altLang="en-US" sz="160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1" name="テキスト ボックス 35">
            <a:extLst>
              <a:ext uri="{FF2B5EF4-FFF2-40B4-BE49-F238E27FC236}">
                <a16:creationId xmlns:a16="http://schemas.microsoft.com/office/drawing/2014/main" id="{299EDE5A-B0D9-A410-9E08-B84FB5523616}"/>
              </a:ext>
            </a:extLst>
          </p:cNvPr>
          <p:cNvSpPr txBox="1"/>
          <p:nvPr/>
        </p:nvSpPr>
        <p:spPr>
          <a:xfrm>
            <a:off x="6193913" y="3491106"/>
            <a:ext cx="5626615" cy="956374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U</a:t>
            </a: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sed the Hidden Markov model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Financial time series data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Population data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endParaRPr lang="ja-JP" altLang="en-US" sz="140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B3D525-7F8A-5C4A-DCF4-7F1E41F3222A}"/>
              </a:ext>
            </a:extLst>
          </p:cNvPr>
          <p:cNvSpPr/>
          <p:nvPr/>
        </p:nvSpPr>
        <p:spPr>
          <a:xfrm>
            <a:off x="371475" y="6189549"/>
            <a:ext cx="11147590" cy="592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>
              <a:buClr>
                <a:schemeClr val="accent1"/>
              </a:buClr>
            </a:pPr>
            <a:r>
              <a:rPr lang="en-GB" sz="1000" b="0" i="0" u="sng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Lucida Grande" panose="020B06000405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https://ieeexplore.ieee.org/document/9366479</a:t>
            </a:r>
            <a:r>
              <a:rPr lang="en-GB" sz="1000" b="0" i="0" u="sng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Lucida Grande" panose="020B0600040502020204" pitchFamily="34" charset="0"/>
              </a:rPr>
              <a:t>, </a:t>
            </a:r>
            <a:r>
              <a:rPr lang="en-GB" sz="1000" b="0" i="0" u="sng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Lucida Grande" panose="020B06000405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https://theses.hal.science/LAAS-RISC/hal-04797964v1</a:t>
            </a:r>
            <a:r>
              <a:rPr lang="en-GB" sz="1000" b="0" i="0" u="sng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Lucida Grande" panose="020B0600040502020204" pitchFamily="34" charset="0"/>
              </a:rPr>
              <a:t>, </a:t>
            </a:r>
            <a:r>
              <a:rPr lang="en-GB" sz="1000" b="0" i="0" u="sng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Lucida Grande" panose="020B06000405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http://dx.doi.org/10.1109/ACCESS.2018.2866323</a:t>
            </a:r>
            <a:r>
              <a:rPr lang="en-GB" sz="1000" b="0" i="0" u="sng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Lucida Grande" panose="020B0600040502020204" pitchFamily="34" charset="0"/>
              </a:rPr>
              <a:t>, </a:t>
            </a:r>
            <a:r>
              <a:rPr lang="en-GB" sz="1000" b="0" i="0" u="sng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Lucida Grande" panose="020B060004050202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http://dx.doi.org/10.3390/jsan9030038</a:t>
            </a:r>
            <a:r>
              <a:rPr lang="en-GB" sz="1000" b="0" i="0" u="sng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Lucida Grande" panose="020B0600040502020204" pitchFamily="34" charset="0"/>
              </a:rPr>
              <a:t>, </a:t>
            </a:r>
            <a:r>
              <a:rPr lang="en-GB" sz="1000" b="0" i="0" u="sng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Lucida Grande" panose="020B060004050202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https://www.sciencedirect.com/science/article/pii/S0038092X14001042</a:t>
            </a:r>
            <a:r>
              <a:rPr lang="en-GB" sz="1000" b="0" i="0" u="sng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Lucida Grande" panose="020B0600040502020204" pitchFamily="34" charset="0"/>
              </a:rPr>
              <a:t>, </a:t>
            </a:r>
            <a:r>
              <a:rPr lang="en-GB" sz="1000" b="0" i="0" u="sng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Lucida Grande" panose="020B060004050202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https://ieeexplore.ieee.org/document/9687770</a:t>
            </a:r>
            <a:r>
              <a:rPr lang="en-GB" sz="1000" b="0" i="0" u="sng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Lucida Grande" panose="020B0600040502020204" pitchFamily="34" charset="0"/>
              </a:rPr>
              <a:t>, </a:t>
            </a:r>
            <a:r>
              <a:rPr lang="en-GB" sz="1000" b="0" i="0" u="sng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Lucida Grande" panose="020B0600040502020204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http://dx.doi.org/10.1080/14697688.2015.1004801</a:t>
            </a:r>
            <a:r>
              <a:rPr lang="en-GB" sz="1000" b="0" i="0" u="sng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Lucida Grande" panose="020B0600040502020204" pitchFamily="34" charset="0"/>
              </a:rPr>
              <a:t>, </a:t>
            </a:r>
            <a:r>
              <a:rPr lang="en-GB" sz="1000" b="0" i="0" u="sng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Lucida Grande" panose="020B0600040502020204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https://www.sciencedirect.com/science/article/pii/S0191261515300904</a:t>
            </a:r>
            <a:r>
              <a:rPr lang="en-GB" sz="1000" b="0" i="0" u="sng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Lucida Grande" panose="020B0600040502020204" pitchFamily="34" charset="0"/>
              </a:rPr>
              <a:t> </a:t>
            </a:r>
            <a:endParaRPr kumimoji="1" lang="en-US" sz="1000" dirty="0">
              <a:solidFill>
                <a:schemeClr val="tx1">
                  <a:lumMod val="20000"/>
                  <a:lumOff val="8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2072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50FA5D-71BF-9945-BB46-54F4711C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>
                <a:solidFill>
                  <a:srgbClr val="046294"/>
                </a:solidFill>
              </a:rPr>
              <a:t>Overview of related works</a:t>
            </a:r>
            <a:endParaRPr lang="ja-JP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6486AC-08D5-2C5B-C4DE-70C7FF58406D}"/>
              </a:ext>
            </a:extLst>
          </p:cNvPr>
          <p:cNvSpPr/>
          <p:nvPr/>
        </p:nvSpPr>
        <p:spPr>
          <a:xfrm>
            <a:off x="371475" y="1182541"/>
            <a:ext cx="1224000" cy="1086919"/>
          </a:xfrm>
          <a:prstGeom prst="rect">
            <a:avLst/>
          </a:prstGeom>
          <a:solidFill>
            <a:schemeClr val="accent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>
                <a:latin typeface="Meiryo" panose="020B0604030504040204" pitchFamily="34" charset="-128"/>
                <a:ea typeface="Meiryo" panose="020B0604030504040204" pitchFamily="34" charset="-128"/>
              </a:rPr>
              <a:t>Research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2ECE82D-6958-9EAE-A9BF-DD308068EF91}"/>
              </a:ext>
            </a:extLst>
          </p:cNvPr>
          <p:cNvSpPr/>
          <p:nvPr/>
        </p:nvSpPr>
        <p:spPr>
          <a:xfrm>
            <a:off x="371475" y="228039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A8609F7-2EC4-84B2-33BD-489899DF2ABD}"/>
              </a:ext>
            </a:extLst>
          </p:cNvPr>
          <p:cNvSpPr/>
          <p:nvPr/>
        </p:nvSpPr>
        <p:spPr>
          <a:xfrm>
            <a:off x="371475" y="2582936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DF7FDB5-B067-F2FD-C364-D252BE5F406E}"/>
              </a:ext>
            </a:extLst>
          </p:cNvPr>
          <p:cNvSpPr/>
          <p:nvPr/>
        </p:nvSpPr>
        <p:spPr>
          <a:xfrm>
            <a:off x="371475" y="2885474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1EFFA92-7C47-DD0F-252D-F7B9BAEF9560}"/>
              </a:ext>
            </a:extLst>
          </p:cNvPr>
          <p:cNvSpPr/>
          <p:nvPr/>
        </p:nvSpPr>
        <p:spPr>
          <a:xfrm>
            <a:off x="371475" y="3188012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11A9DD3-B959-9DE6-50D6-40C18DDC6487}"/>
              </a:ext>
            </a:extLst>
          </p:cNvPr>
          <p:cNvSpPr/>
          <p:nvPr/>
        </p:nvSpPr>
        <p:spPr>
          <a:xfrm>
            <a:off x="371475" y="3490550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DD74F3B-0A2F-E8EF-E5E8-5674C207623D}"/>
              </a:ext>
            </a:extLst>
          </p:cNvPr>
          <p:cNvSpPr/>
          <p:nvPr/>
        </p:nvSpPr>
        <p:spPr>
          <a:xfrm>
            <a:off x="371475" y="379308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EFD446D-4631-2E4D-7DDF-B2C07D7EC6B5}"/>
              </a:ext>
            </a:extLst>
          </p:cNvPr>
          <p:cNvSpPr/>
          <p:nvPr/>
        </p:nvSpPr>
        <p:spPr>
          <a:xfrm>
            <a:off x="371475" y="4095626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3372C01-F5FF-CBC6-031B-F30723F42715}"/>
              </a:ext>
            </a:extLst>
          </p:cNvPr>
          <p:cNvSpPr/>
          <p:nvPr/>
        </p:nvSpPr>
        <p:spPr>
          <a:xfrm>
            <a:off x="371475" y="4398164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8</a:t>
            </a:r>
            <a:endParaRPr kumimoji="1" lang="en-US" sz="14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B749AC0-F429-6CCC-DAEC-808B784F5123}"/>
              </a:ext>
            </a:extLst>
          </p:cNvPr>
          <p:cNvSpPr/>
          <p:nvPr/>
        </p:nvSpPr>
        <p:spPr>
          <a:xfrm>
            <a:off x="371475" y="4700702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9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962C3FB-F1C8-FB00-F189-0AC1AD4142D2}"/>
              </a:ext>
            </a:extLst>
          </p:cNvPr>
          <p:cNvSpPr/>
          <p:nvPr/>
        </p:nvSpPr>
        <p:spPr>
          <a:xfrm>
            <a:off x="371475" y="5003240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10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48A25FA-5CD8-B3C8-1018-CB3DE8C43449}"/>
              </a:ext>
            </a:extLst>
          </p:cNvPr>
          <p:cNvSpPr/>
          <p:nvPr/>
        </p:nvSpPr>
        <p:spPr>
          <a:xfrm>
            <a:off x="371475" y="530577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11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409B51D-8105-2253-F5F0-186E320F1EB1}"/>
              </a:ext>
            </a:extLst>
          </p:cNvPr>
          <p:cNvSpPr/>
          <p:nvPr/>
        </p:nvSpPr>
        <p:spPr>
          <a:xfrm>
            <a:off x="371475" y="5608320"/>
            <a:ext cx="1224000" cy="521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This Research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D433754-9912-2DDF-4CE9-AD265E73C7DE}"/>
              </a:ext>
            </a:extLst>
          </p:cNvPr>
          <p:cNvSpPr/>
          <p:nvPr/>
        </p:nvSpPr>
        <p:spPr>
          <a:xfrm>
            <a:off x="1649606" y="1182541"/>
            <a:ext cx="1224000" cy="10869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latin typeface="Meiryo" panose="020B0604030504040204" pitchFamily="34" charset="-128"/>
                <a:ea typeface="Meiryo" panose="020B0604030504040204" pitchFamily="34" charset="-128"/>
              </a:rPr>
              <a:t>Synthesize BLE </a:t>
            </a:r>
          </a:p>
          <a:p>
            <a:pPr algn="ctr">
              <a:buClr>
                <a:schemeClr val="accent1"/>
              </a:buClr>
            </a:pPr>
            <a:r>
              <a:rPr kumimoji="1" lang="en-US" sz="1400">
                <a:latin typeface="Meiryo" panose="020B0604030504040204" pitchFamily="34" charset="-128"/>
                <a:ea typeface="Meiryo" panose="020B0604030504040204" pitchFamily="34" charset="-128"/>
              </a:rPr>
              <a:t>packet data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E232BACF-A5BA-6615-FC45-4958E644253D}"/>
              </a:ext>
            </a:extLst>
          </p:cNvPr>
          <p:cNvSpPr/>
          <p:nvPr/>
        </p:nvSpPr>
        <p:spPr>
          <a:xfrm>
            <a:off x="1649606" y="228039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8860E954-8D21-6BA9-56A8-370EBBAB26AE}"/>
              </a:ext>
            </a:extLst>
          </p:cNvPr>
          <p:cNvSpPr/>
          <p:nvPr/>
        </p:nvSpPr>
        <p:spPr>
          <a:xfrm>
            <a:off x="1649606" y="2582936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049DE9C-B21B-9507-A455-4CDD4364A4C6}"/>
              </a:ext>
            </a:extLst>
          </p:cNvPr>
          <p:cNvSpPr/>
          <p:nvPr/>
        </p:nvSpPr>
        <p:spPr>
          <a:xfrm>
            <a:off x="1649606" y="2885474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0DA9E773-3391-3174-B143-27BB46E152DE}"/>
              </a:ext>
            </a:extLst>
          </p:cNvPr>
          <p:cNvSpPr/>
          <p:nvPr/>
        </p:nvSpPr>
        <p:spPr>
          <a:xfrm>
            <a:off x="1649606" y="3188012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B6F4AF1B-80B9-4635-D9EA-1151A03ABE82}"/>
              </a:ext>
            </a:extLst>
          </p:cNvPr>
          <p:cNvSpPr/>
          <p:nvPr/>
        </p:nvSpPr>
        <p:spPr>
          <a:xfrm>
            <a:off x="1649606" y="3490550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4362235-9B41-2DE3-CE1A-2866717B2209}"/>
              </a:ext>
            </a:extLst>
          </p:cNvPr>
          <p:cNvSpPr/>
          <p:nvPr/>
        </p:nvSpPr>
        <p:spPr>
          <a:xfrm>
            <a:off x="1649606" y="379308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1B90E665-06CF-6B0E-B2D4-339230906D62}"/>
              </a:ext>
            </a:extLst>
          </p:cNvPr>
          <p:cNvSpPr/>
          <p:nvPr/>
        </p:nvSpPr>
        <p:spPr>
          <a:xfrm>
            <a:off x="1649606" y="4095626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8831CE7-C05D-9F2A-01D6-9682ECE50A75}"/>
              </a:ext>
            </a:extLst>
          </p:cNvPr>
          <p:cNvSpPr/>
          <p:nvPr/>
        </p:nvSpPr>
        <p:spPr>
          <a:xfrm>
            <a:off x="1649606" y="4398164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FDC0861-7701-846E-E486-77CBF5EBB57B}"/>
              </a:ext>
            </a:extLst>
          </p:cNvPr>
          <p:cNvSpPr/>
          <p:nvPr/>
        </p:nvSpPr>
        <p:spPr>
          <a:xfrm>
            <a:off x="1649606" y="4700702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A045F4C1-A80A-8AB7-7504-F376983FDFD6}"/>
              </a:ext>
            </a:extLst>
          </p:cNvPr>
          <p:cNvSpPr/>
          <p:nvPr/>
        </p:nvSpPr>
        <p:spPr>
          <a:xfrm>
            <a:off x="1649606" y="5003240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DA4D5899-1E27-DBB4-D2C7-674D0664F649}"/>
              </a:ext>
            </a:extLst>
          </p:cNvPr>
          <p:cNvSpPr/>
          <p:nvPr/>
        </p:nvSpPr>
        <p:spPr>
          <a:xfrm>
            <a:off x="1649606" y="530577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BD9FFF2-0FA7-D8E7-6C17-021DB1998B70}"/>
              </a:ext>
            </a:extLst>
          </p:cNvPr>
          <p:cNvSpPr/>
          <p:nvPr/>
        </p:nvSpPr>
        <p:spPr>
          <a:xfrm>
            <a:off x="1649606" y="5608320"/>
            <a:ext cx="1224000" cy="521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969F3C9E-8773-B1C4-3CAA-7E65F26B6BA0}"/>
              </a:ext>
            </a:extLst>
          </p:cNvPr>
          <p:cNvSpPr/>
          <p:nvPr/>
        </p:nvSpPr>
        <p:spPr>
          <a:xfrm>
            <a:off x="2927736" y="1182541"/>
            <a:ext cx="2502133" cy="52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>
                <a:latin typeface="Meiryo" panose="020B0604030504040204" pitchFamily="34" charset="-128"/>
                <a:ea typeface="Meiryo" panose="020B0604030504040204" pitchFamily="34" charset="-128"/>
              </a:rPr>
              <a:t>Related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F8B3CBA2-0E6B-4D94-1A1D-9C364A16336E}"/>
              </a:ext>
            </a:extLst>
          </p:cNvPr>
          <p:cNvSpPr/>
          <p:nvPr/>
        </p:nvSpPr>
        <p:spPr>
          <a:xfrm>
            <a:off x="2927737" y="1747460"/>
            <a:ext cx="1224000" cy="52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latin typeface="Meiryo" panose="020B0604030504040204" pitchFamily="34" charset="-128"/>
                <a:ea typeface="Meiryo" panose="020B0604030504040204" pitchFamily="34" charset="-128"/>
              </a:rPr>
              <a:t>Synthesizing data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81BB6220-8BE8-F4C4-7551-D5A33CCF13F6}"/>
              </a:ext>
            </a:extLst>
          </p:cNvPr>
          <p:cNvSpPr/>
          <p:nvPr/>
        </p:nvSpPr>
        <p:spPr>
          <a:xfrm>
            <a:off x="2927737" y="2271092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A9A12C45-5C1B-230E-8D99-03B9271C05BB}"/>
              </a:ext>
            </a:extLst>
          </p:cNvPr>
          <p:cNvSpPr/>
          <p:nvPr/>
        </p:nvSpPr>
        <p:spPr>
          <a:xfrm>
            <a:off x="2927737" y="2574804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B68D0F9C-5B52-27D6-3F6D-E9492861FE7F}"/>
              </a:ext>
            </a:extLst>
          </p:cNvPr>
          <p:cNvSpPr/>
          <p:nvPr/>
        </p:nvSpPr>
        <p:spPr>
          <a:xfrm>
            <a:off x="2927737" y="2878516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0E6DE8A1-BE8D-FFA4-7B04-8A2F7D244D82}"/>
              </a:ext>
            </a:extLst>
          </p:cNvPr>
          <p:cNvSpPr/>
          <p:nvPr/>
        </p:nvSpPr>
        <p:spPr>
          <a:xfrm>
            <a:off x="2927737" y="318222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A20CE4F-84D3-A107-E784-8056AEA18376}"/>
              </a:ext>
            </a:extLst>
          </p:cNvPr>
          <p:cNvSpPr/>
          <p:nvPr/>
        </p:nvSpPr>
        <p:spPr>
          <a:xfrm>
            <a:off x="2927737" y="3485940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89E08D7A-7FA6-8780-5669-FB50FC7B6A8E}"/>
              </a:ext>
            </a:extLst>
          </p:cNvPr>
          <p:cNvSpPr/>
          <p:nvPr/>
        </p:nvSpPr>
        <p:spPr>
          <a:xfrm>
            <a:off x="2927737" y="3789652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53866045-52D7-530C-00B5-9D22A77E7B38}"/>
              </a:ext>
            </a:extLst>
          </p:cNvPr>
          <p:cNvSpPr/>
          <p:nvPr/>
        </p:nvSpPr>
        <p:spPr>
          <a:xfrm>
            <a:off x="2927737" y="4093364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36CF1B8-E74E-D8DD-42F9-809444CEF39D}"/>
              </a:ext>
            </a:extLst>
          </p:cNvPr>
          <p:cNvSpPr/>
          <p:nvPr/>
        </p:nvSpPr>
        <p:spPr>
          <a:xfrm>
            <a:off x="2927737" y="4397076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E6387FB5-4C1F-6BD2-1B81-3BFFBD9CECB9}"/>
              </a:ext>
            </a:extLst>
          </p:cNvPr>
          <p:cNvSpPr/>
          <p:nvPr/>
        </p:nvSpPr>
        <p:spPr>
          <a:xfrm>
            <a:off x="2927737" y="470078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F4AB9D66-8100-9062-7AF3-63144C48609B}"/>
              </a:ext>
            </a:extLst>
          </p:cNvPr>
          <p:cNvSpPr/>
          <p:nvPr/>
        </p:nvSpPr>
        <p:spPr>
          <a:xfrm>
            <a:off x="2927737" y="5004500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7965B20F-8FD5-BE50-F1D4-E5632F1131E0}"/>
              </a:ext>
            </a:extLst>
          </p:cNvPr>
          <p:cNvSpPr/>
          <p:nvPr/>
        </p:nvSpPr>
        <p:spPr>
          <a:xfrm>
            <a:off x="2927737" y="5308212"/>
            <a:ext cx="1224000" cy="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FECED701-4384-3FD5-F597-9CA5C2FB6094}"/>
              </a:ext>
            </a:extLst>
          </p:cNvPr>
          <p:cNvSpPr/>
          <p:nvPr/>
        </p:nvSpPr>
        <p:spPr>
          <a:xfrm>
            <a:off x="2927737" y="5608320"/>
            <a:ext cx="1224000" cy="521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87E0D33D-B9B4-BA38-5B99-E5DFE451AF8A}"/>
              </a:ext>
            </a:extLst>
          </p:cNvPr>
          <p:cNvSpPr/>
          <p:nvPr/>
        </p:nvSpPr>
        <p:spPr>
          <a:xfrm>
            <a:off x="4205868" y="1747460"/>
            <a:ext cx="1224000" cy="52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latin typeface="Meiryo" panose="020B0604030504040204" pitchFamily="34" charset="-128"/>
                <a:ea typeface="Meiryo" panose="020B0604030504040204" pitchFamily="34" charset="-128"/>
              </a:rPr>
              <a:t>Simulation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B21612F5-C5A7-E6EA-5950-71AD61B680E2}"/>
              </a:ext>
            </a:extLst>
          </p:cNvPr>
          <p:cNvSpPr/>
          <p:nvPr/>
        </p:nvSpPr>
        <p:spPr>
          <a:xfrm>
            <a:off x="4205868" y="2269461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0234172-E89A-628D-3194-5EBE4D874D4E}"/>
              </a:ext>
            </a:extLst>
          </p:cNvPr>
          <p:cNvSpPr/>
          <p:nvPr/>
        </p:nvSpPr>
        <p:spPr>
          <a:xfrm>
            <a:off x="4205868" y="2572994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2B2E1BD-FDE5-5637-7452-4F3A4A42149F}"/>
              </a:ext>
            </a:extLst>
          </p:cNvPr>
          <p:cNvSpPr/>
          <p:nvPr/>
        </p:nvSpPr>
        <p:spPr>
          <a:xfrm>
            <a:off x="4205868" y="2876527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5D3D1C43-CC21-30B1-624B-B97D04D6CBDE}"/>
              </a:ext>
            </a:extLst>
          </p:cNvPr>
          <p:cNvSpPr/>
          <p:nvPr/>
        </p:nvSpPr>
        <p:spPr>
          <a:xfrm>
            <a:off x="4205868" y="3180060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E7373B65-9FBC-9A4B-ED09-410C257423F1}"/>
              </a:ext>
            </a:extLst>
          </p:cNvPr>
          <p:cNvSpPr/>
          <p:nvPr/>
        </p:nvSpPr>
        <p:spPr>
          <a:xfrm>
            <a:off x="4205868" y="348359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4E48CD16-3FAB-A610-D61B-3829D5363633}"/>
              </a:ext>
            </a:extLst>
          </p:cNvPr>
          <p:cNvSpPr/>
          <p:nvPr/>
        </p:nvSpPr>
        <p:spPr>
          <a:xfrm>
            <a:off x="4205868" y="3787126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1115F070-F254-65FE-56F8-98789076077A}"/>
              </a:ext>
            </a:extLst>
          </p:cNvPr>
          <p:cNvSpPr/>
          <p:nvPr/>
        </p:nvSpPr>
        <p:spPr>
          <a:xfrm>
            <a:off x="4205868" y="4090659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1D52C2D2-6CBF-7D2D-3214-6C89392C110D}"/>
              </a:ext>
            </a:extLst>
          </p:cNvPr>
          <p:cNvSpPr/>
          <p:nvPr/>
        </p:nvSpPr>
        <p:spPr>
          <a:xfrm>
            <a:off x="4205868" y="4394192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15901E55-99CC-548E-67F2-D8F8EA758A2D}"/>
              </a:ext>
            </a:extLst>
          </p:cNvPr>
          <p:cNvSpPr/>
          <p:nvPr/>
        </p:nvSpPr>
        <p:spPr>
          <a:xfrm>
            <a:off x="4205868" y="4697725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10E73CDA-874E-EE8B-2851-19DC3D6F30C9}"/>
              </a:ext>
            </a:extLst>
          </p:cNvPr>
          <p:cNvSpPr/>
          <p:nvPr/>
        </p:nvSpPr>
        <p:spPr>
          <a:xfrm>
            <a:off x="4205868" y="500125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D8C6D454-C032-A82B-9EFE-C23365BFE615}"/>
              </a:ext>
            </a:extLst>
          </p:cNvPr>
          <p:cNvSpPr/>
          <p:nvPr/>
        </p:nvSpPr>
        <p:spPr>
          <a:xfrm>
            <a:off x="4205868" y="5304791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D8CE18A-AECB-611C-579B-F2D3F5E20BA0}"/>
              </a:ext>
            </a:extLst>
          </p:cNvPr>
          <p:cNvSpPr/>
          <p:nvPr/>
        </p:nvSpPr>
        <p:spPr>
          <a:xfrm>
            <a:off x="4205868" y="5608320"/>
            <a:ext cx="1224000" cy="521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F7E74200-A580-BF9E-A947-C9B01AB4E8CC}"/>
              </a:ext>
            </a:extLst>
          </p:cNvPr>
          <p:cNvSpPr/>
          <p:nvPr/>
        </p:nvSpPr>
        <p:spPr>
          <a:xfrm>
            <a:off x="5483998" y="1182541"/>
            <a:ext cx="2502133" cy="52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>
                <a:latin typeface="Meiryo" panose="020B0604030504040204" pitchFamily="34" charset="-128"/>
                <a:ea typeface="Meiryo" panose="020B0604030504040204" pitchFamily="34" charset="-128"/>
              </a:rPr>
              <a:t>Markov model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D57F3FC5-C8CB-FE75-949A-CAC511796AA3}"/>
              </a:ext>
            </a:extLst>
          </p:cNvPr>
          <p:cNvSpPr/>
          <p:nvPr/>
        </p:nvSpPr>
        <p:spPr>
          <a:xfrm>
            <a:off x="5483999" y="1747460"/>
            <a:ext cx="1224000" cy="52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600">
                <a:latin typeface="Meiryo" panose="020B0604030504040204" pitchFamily="34" charset="-128"/>
                <a:ea typeface="Meiryo" panose="020B0604030504040204" pitchFamily="34" charset="-128"/>
              </a:rPr>
              <a:t>Not Hidden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D6E5DD3F-2D8E-FA53-1BB6-739F1FCFC6FC}"/>
              </a:ext>
            </a:extLst>
          </p:cNvPr>
          <p:cNvSpPr/>
          <p:nvPr/>
        </p:nvSpPr>
        <p:spPr>
          <a:xfrm>
            <a:off x="5483999" y="227053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F5BD4115-28EA-F013-5C37-5AF91D948179}"/>
              </a:ext>
            </a:extLst>
          </p:cNvPr>
          <p:cNvSpPr/>
          <p:nvPr/>
        </p:nvSpPr>
        <p:spPr>
          <a:xfrm>
            <a:off x="5483999" y="257397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C280FCFD-EDA9-0B6B-C540-900BC065E606}"/>
              </a:ext>
            </a:extLst>
          </p:cNvPr>
          <p:cNvSpPr/>
          <p:nvPr/>
        </p:nvSpPr>
        <p:spPr>
          <a:xfrm>
            <a:off x="5483999" y="287740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1015167-D2CF-1299-3047-1BCF573E6178}"/>
              </a:ext>
            </a:extLst>
          </p:cNvPr>
          <p:cNvSpPr/>
          <p:nvPr/>
        </p:nvSpPr>
        <p:spPr>
          <a:xfrm>
            <a:off x="5483999" y="318084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4FDC4509-514A-EDA6-C141-BFF546D9DAF7}"/>
              </a:ext>
            </a:extLst>
          </p:cNvPr>
          <p:cNvSpPr/>
          <p:nvPr/>
        </p:nvSpPr>
        <p:spPr>
          <a:xfrm>
            <a:off x="5483999" y="348427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03436C71-E301-DA9A-CDA3-259A38388847}"/>
              </a:ext>
            </a:extLst>
          </p:cNvPr>
          <p:cNvSpPr/>
          <p:nvPr/>
        </p:nvSpPr>
        <p:spPr>
          <a:xfrm>
            <a:off x="5483999" y="378771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2B4EA0E2-95F4-4AF2-5720-E89E40420680}"/>
              </a:ext>
            </a:extLst>
          </p:cNvPr>
          <p:cNvSpPr/>
          <p:nvPr/>
        </p:nvSpPr>
        <p:spPr>
          <a:xfrm>
            <a:off x="5483999" y="409114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2CA99ADC-A3E3-FEF9-97D7-E4BD2A235AB9}"/>
              </a:ext>
            </a:extLst>
          </p:cNvPr>
          <p:cNvSpPr/>
          <p:nvPr/>
        </p:nvSpPr>
        <p:spPr>
          <a:xfrm>
            <a:off x="5483999" y="439458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D3C9D173-9429-C0D1-5D75-C69BDCAF8D4F}"/>
              </a:ext>
            </a:extLst>
          </p:cNvPr>
          <p:cNvSpPr/>
          <p:nvPr/>
        </p:nvSpPr>
        <p:spPr>
          <a:xfrm>
            <a:off x="5483999" y="469801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8AE76846-B2BF-E0D3-0C9E-554ACBB3F5EA}"/>
              </a:ext>
            </a:extLst>
          </p:cNvPr>
          <p:cNvSpPr/>
          <p:nvPr/>
        </p:nvSpPr>
        <p:spPr>
          <a:xfrm>
            <a:off x="5483999" y="500145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27EA23DA-36B6-F66A-E47D-319A9E833963}"/>
              </a:ext>
            </a:extLst>
          </p:cNvPr>
          <p:cNvSpPr/>
          <p:nvPr/>
        </p:nvSpPr>
        <p:spPr>
          <a:xfrm>
            <a:off x="5483999" y="530488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635D3B7C-5AEA-781F-603F-08A74FCCAC06}"/>
              </a:ext>
            </a:extLst>
          </p:cNvPr>
          <p:cNvSpPr/>
          <p:nvPr/>
        </p:nvSpPr>
        <p:spPr>
          <a:xfrm>
            <a:off x="5483999" y="5608320"/>
            <a:ext cx="1224000" cy="521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CD328D4B-EBE8-03D6-4D33-8C385A787C92}"/>
              </a:ext>
            </a:extLst>
          </p:cNvPr>
          <p:cNvSpPr/>
          <p:nvPr/>
        </p:nvSpPr>
        <p:spPr>
          <a:xfrm>
            <a:off x="6762130" y="1747460"/>
            <a:ext cx="1224000" cy="52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600">
                <a:latin typeface="Meiryo" panose="020B0604030504040204" pitchFamily="34" charset="-128"/>
                <a:ea typeface="Meiryo" panose="020B0604030504040204" pitchFamily="34" charset="-128"/>
              </a:rPr>
              <a:t>Hidden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5A61BC31-21C4-0B29-5AE4-D151020D9C2E}"/>
              </a:ext>
            </a:extLst>
          </p:cNvPr>
          <p:cNvSpPr/>
          <p:nvPr/>
        </p:nvSpPr>
        <p:spPr>
          <a:xfrm>
            <a:off x="6762130" y="227053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90F2303B-4652-F90E-3C96-54239E389537}"/>
              </a:ext>
            </a:extLst>
          </p:cNvPr>
          <p:cNvSpPr/>
          <p:nvPr/>
        </p:nvSpPr>
        <p:spPr>
          <a:xfrm>
            <a:off x="6762130" y="257397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9FC99957-3F21-C458-85AF-2139735F4046}"/>
              </a:ext>
            </a:extLst>
          </p:cNvPr>
          <p:cNvSpPr/>
          <p:nvPr/>
        </p:nvSpPr>
        <p:spPr>
          <a:xfrm>
            <a:off x="6762130" y="287740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CA87BD61-1C30-B6D9-59A7-330A33EA1D45}"/>
              </a:ext>
            </a:extLst>
          </p:cNvPr>
          <p:cNvSpPr/>
          <p:nvPr/>
        </p:nvSpPr>
        <p:spPr>
          <a:xfrm>
            <a:off x="6762130" y="318084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8EB90F05-DB8D-C46F-C571-4E6E43D51E4A}"/>
              </a:ext>
            </a:extLst>
          </p:cNvPr>
          <p:cNvSpPr/>
          <p:nvPr/>
        </p:nvSpPr>
        <p:spPr>
          <a:xfrm>
            <a:off x="6762130" y="348427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1CBDE6C0-F533-1215-5202-76165D75BEE1}"/>
              </a:ext>
            </a:extLst>
          </p:cNvPr>
          <p:cNvSpPr/>
          <p:nvPr/>
        </p:nvSpPr>
        <p:spPr>
          <a:xfrm>
            <a:off x="6762130" y="378771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E0BB5409-3513-969F-3F44-5F1B32CF1AB9}"/>
              </a:ext>
            </a:extLst>
          </p:cNvPr>
          <p:cNvSpPr/>
          <p:nvPr/>
        </p:nvSpPr>
        <p:spPr>
          <a:xfrm>
            <a:off x="6762130" y="409114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08DA192-1E25-5911-2BF4-5AB263768C8A}"/>
              </a:ext>
            </a:extLst>
          </p:cNvPr>
          <p:cNvSpPr/>
          <p:nvPr/>
        </p:nvSpPr>
        <p:spPr>
          <a:xfrm>
            <a:off x="6762130" y="439458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3CD3BF72-E71A-DE6E-265D-9E9D9DFC8211}"/>
              </a:ext>
            </a:extLst>
          </p:cNvPr>
          <p:cNvSpPr/>
          <p:nvPr/>
        </p:nvSpPr>
        <p:spPr>
          <a:xfrm>
            <a:off x="6762130" y="469801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6B023DFB-1373-526B-210F-336B8108888B}"/>
              </a:ext>
            </a:extLst>
          </p:cNvPr>
          <p:cNvSpPr/>
          <p:nvPr/>
        </p:nvSpPr>
        <p:spPr>
          <a:xfrm>
            <a:off x="6762130" y="500145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0D04FCAA-F8B4-B4C8-433C-511E3E1B604D}"/>
              </a:ext>
            </a:extLst>
          </p:cNvPr>
          <p:cNvSpPr/>
          <p:nvPr/>
        </p:nvSpPr>
        <p:spPr>
          <a:xfrm>
            <a:off x="6762130" y="530488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FC097173-24EC-B7F7-F045-F98F45E6DED8}"/>
              </a:ext>
            </a:extLst>
          </p:cNvPr>
          <p:cNvSpPr/>
          <p:nvPr/>
        </p:nvSpPr>
        <p:spPr>
          <a:xfrm>
            <a:off x="6762130" y="5608320"/>
            <a:ext cx="1224000" cy="521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F5619FE3-A73E-59C8-2CEA-F4EBF84404DA}"/>
              </a:ext>
            </a:extLst>
          </p:cNvPr>
          <p:cNvSpPr/>
          <p:nvPr/>
        </p:nvSpPr>
        <p:spPr>
          <a:xfrm>
            <a:off x="8040261" y="1182542"/>
            <a:ext cx="1224000" cy="10749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>
                <a:latin typeface="Meiryo" panose="020B0604030504040204" pitchFamily="34" charset="-128"/>
                <a:ea typeface="Meiryo" panose="020B0604030504040204" pitchFamily="34" charset="-128"/>
              </a:rPr>
              <a:t>Time series data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E9690D3B-633F-FF60-2B4A-DC425C8750C0}"/>
              </a:ext>
            </a:extLst>
          </p:cNvPr>
          <p:cNvSpPr/>
          <p:nvPr/>
        </p:nvSpPr>
        <p:spPr>
          <a:xfrm>
            <a:off x="8040261" y="2269461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1C3DC47F-96C6-C6FE-CF3A-C4F7FC9B51FA}"/>
              </a:ext>
            </a:extLst>
          </p:cNvPr>
          <p:cNvSpPr/>
          <p:nvPr/>
        </p:nvSpPr>
        <p:spPr>
          <a:xfrm>
            <a:off x="8040261" y="2572994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3162EE9-122E-0BD7-BEFD-B642D7A9447F}"/>
              </a:ext>
            </a:extLst>
          </p:cNvPr>
          <p:cNvSpPr/>
          <p:nvPr/>
        </p:nvSpPr>
        <p:spPr>
          <a:xfrm>
            <a:off x="8040261" y="2876527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E428273C-C29A-0636-D3BD-C63D415A4F79}"/>
              </a:ext>
            </a:extLst>
          </p:cNvPr>
          <p:cNvSpPr/>
          <p:nvPr/>
        </p:nvSpPr>
        <p:spPr>
          <a:xfrm>
            <a:off x="8040261" y="3180060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A078DA66-03EC-EDE1-185F-510FD26859BC}"/>
              </a:ext>
            </a:extLst>
          </p:cNvPr>
          <p:cNvSpPr/>
          <p:nvPr/>
        </p:nvSpPr>
        <p:spPr>
          <a:xfrm>
            <a:off x="8040261" y="348359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893A08ED-BFA4-F0B0-E694-7DC6EC35701D}"/>
              </a:ext>
            </a:extLst>
          </p:cNvPr>
          <p:cNvSpPr/>
          <p:nvPr/>
        </p:nvSpPr>
        <p:spPr>
          <a:xfrm>
            <a:off x="8040261" y="3787126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A30CC3C9-80B4-392D-02E5-2AB800A7E02D}"/>
              </a:ext>
            </a:extLst>
          </p:cNvPr>
          <p:cNvSpPr/>
          <p:nvPr/>
        </p:nvSpPr>
        <p:spPr>
          <a:xfrm>
            <a:off x="8040261" y="4090659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E6C25A26-E3FE-2E92-0A41-8359E58ECB79}"/>
              </a:ext>
            </a:extLst>
          </p:cNvPr>
          <p:cNvSpPr/>
          <p:nvPr/>
        </p:nvSpPr>
        <p:spPr>
          <a:xfrm>
            <a:off x="8040261" y="4394192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E4F47056-429B-15CF-40B9-AB9C6AE3C85B}"/>
              </a:ext>
            </a:extLst>
          </p:cNvPr>
          <p:cNvSpPr/>
          <p:nvPr/>
        </p:nvSpPr>
        <p:spPr>
          <a:xfrm>
            <a:off x="8040261" y="4697725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AA014D18-BA6F-58CE-CF54-26F04AE4B3E7}"/>
              </a:ext>
            </a:extLst>
          </p:cNvPr>
          <p:cNvSpPr/>
          <p:nvPr/>
        </p:nvSpPr>
        <p:spPr>
          <a:xfrm>
            <a:off x="8040261" y="500125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A806D046-1910-5DFD-62CA-04171372F3BB}"/>
              </a:ext>
            </a:extLst>
          </p:cNvPr>
          <p:cNvSpPr/>
          <p:nvPr/>
        </p:nvSpPr>
        <p:spPr>
          <a:xfrm>
            <a:off x="8040261" y="5304791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609F7AA3-71C6-7EE1-2B61-1F0477F1ABC2}"/>
              </a:ext>
            </a:extLst>
          </p:cNvPr>
          <p:cNvSpPr/>
          <p:nvPr/>
        </p:nvSpPr>
        <p:spPr>
          <a:xfrm>
            <a:off x="8040261" y="5608320"/>
            <a:ext cx="1224000" cy="521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301A7F08-EEE9-6430-45C4-26B990C69C30}"/>
              </a:ext>
            </a:extLst>
          </p:cNvPr>
          <p:cNvSpPr/>
          <p:nvPr/>
        </p:nvSpPr>
        <p:spPr>
          <a:xfrm>
            <a:off x="10596525" y="1747460"/>
            <a:ext cx="1224000" cy="52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600">
                <a:latin typeface="Meiryo" panose="020B0604030504040204" pitchFamily="34" charset="-128"/>
                <a:ea typeface="Meiryo" panose="020B0604030504040204" pitchFamily="34" charset="-128"/>
              </a:rPr>
              <a:t>Data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2F64080A-7EF6-9E40-265B-7D18DB850623}"/>
              </a:ext>
            </a:extLst>
          </p:cNvPr>
          <p:cNvSpPr/>
          <p:nvPr/>
        </p:nvSpPr>
        <p:spPr>
          <a:xfrm>
            <a:off x="10596525" y="227053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Partially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3450A3BC-46E1-D74E-8A1C-699E54F20694}"/>
              </a:ext>
            </a:extLst>
          </p:cNvPr>
          <p:cNvSpPr/>
          <p:nvPr/>
        </p:nvSpPr>
        <p:spPr>
          <a:xfrm>
            <a:off x="10596525" y="257397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Partially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FB7B7183-28CD-5950-A1C6-3CBED958431F}"/>
              </a:ext>
            </a:extLst>
          </p:cNvPr>
          <p:cNvSpPr/>
          <p:nvPr/>
        </p:nvSpPr>
        <p:spPr>
          <a:xfrm>
            <a:off x="10596525" y="287740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Partially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611ACE00-FAF1-A13A-A89D-7A59BEF03CED}"/>
              </a:ext>
            </a:extLst>
          </p:cNvPr>
          <p:cNvSpPr/>
          <p:nvPr/>
        </p:nvSpPr>
        <p:spPr>
          <a:xfrm>
            <a:off x="10596525" y="318084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Partially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D5DB462C-9C70-7003-550E-1FDC26C1EF2F}"/>
              </a:ext>
            </a:extLst>
          </p:cNvPr>
          <p:cNvSpPr/>
          <p:nvPr/>
        </p:nvSpPr>
        <p:spPr>
          <a:xfrm>
            <a:off x="10596525" y="348427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Partially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0BF5F1FA-FECB-679E-F320-7E34F9CDA67C}"/>
              </a:ext>
            </a:extLst>
          </p:cNvPr>
          <p:cNvSpPr/>
          <p:nvPr/>
        </p:nvSpPr>
        <p:spPr>
          <a:xfrm>
            <a:off x="10596525" y="378771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97D6BDDF-24E4-9AA1-F513-3B7302BEF9B2}"/>
              </a:ext>
            </a:extLst>
          </p:cNvPr>
          <p:cNvSpPr/>
          <p:nvPr/>
        </p:nvSpPr>
        <p:spPr>
          <a:xfrm>
            <a:off x="10596525" y="409114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CC9FC569-BF31-A44C-AB90-C3EB206B9288}"/>
              </a:ext>
            </a:extLst>
          </p:cNvPr>
          <p:cNvSpPr/>
          <p:nvPr/>
        </p:nvSpPr>
        <p:spPr>
          <a:xfrm>
            <a:off x="10596525" y="439458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3ED07CE4-F3EA-D90A-314A-676415644C55}"/>
              </a:ext>
            </a:extLst>
          </p:cNvPr>
          <p:cNvSpPr/>
          <p:nvPr/>
        </p:nvSpPr>
        <p:spPr>
          <a:xfrm>
            <a:off x="10596525" y="469801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D667D160-99CB-343D-D567-B7F5782A0119}"/>
              </a:ext>
            </a:extLst>
          </p:cNvPr>
          <p:cNvSpPr/>
          <p:nvPr/>
        </p:nvSpPr>
        <p:spPr>
          <a:xfrm>
            <a:off x="10596525" y="500145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5CBD746C-B75A-6649-A77F-8758C0A64112}"/>
              </a:ext>
            </a:extLst>
          </p:cNvPr>
          <p:cNvSpPr/>
          <p:nvPr/>
        </p:nvSpPr>
        <p:spPr>
          <a:xfrm>
            <a:off x="10596525" y="530488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805D9D23-8A36-3C44-E439-9E3BA0A970F7}"/>
              </a:ext>
            </a:extLst>
          </p:cNvPr>
          <p:cNvSpPr/>
          <p:nvPr/>
        </p:nvSpPr>
        <p:spPr>
          <a:xfrm>
            <a:off x="10596525" y="5608320"/>
            <a:ext cx="1224000" cy="521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AE1117F5-C6D4-E2D5-A25A-BD2D51D8CC2E}"/>
              </a:ext>
            </a:extLst>
          </p:cNvPr>
          <p:cNvSpPr/>
          <p:nvPr/>
        </p:nvSpPr>
        <p:spPr>
          <a:xfrm>
            <a:off x="9318391" y="1182541"/>
            <a:ext cx="2502133" cy="52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latin typeface="Meiryo" panose="020B0604030504040204" pitchFamily="34" charset="-128"/>
                <a:ea typeface="Meiryo" panose="020B0604030504040204" pitchFamily="34" charset="-128"/>
              </a:rPr>
              <a:t>Can this be used to create synthetic BLE packets?</a:t>
            </a:r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4AA66D78-D0A3-1C10-17EC-7710D14A8860}"/>
              </a:ext>
            </a:extLst>
          </p:cNvPr>
          <p:cNvSpPr/>
          <p:nvPr/>
        </p:nvSpPr>
        <p:spPr>
          <a:xfrm>
            <a:off x="9318392" y="1747460"/>
            <a:ext cx="1224000" cy="52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600">
                <a:latin typeface="Meiryo" panose="020B0604030504040204" pitchFamily="34" charset="-128"/>
                <a:ea typeface="Meiryo" panose="020B0604030504040204" pitchFamily="34" charset="-128"/>
              </a:rPr>
              <a:t>Method</a:t>
            </a:r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21862D32-C060-6283-B024-38A5A6B348AB}"/>
              </a:ext>
            </a:extLst>
          </p:cNvPr>
          <p:cNvSpPr/>
          <p:nvPr/>
        </p:nvSpPr>
        <p:spPr>
          <a:xfrm>
            <a:off x="9318392" y="227053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5172060E-04D9-21E5-2269-50B7A403E16A}"/>
              </a:ext>
            </a:extLst>
          </p:cNvPr>
          <p:cNvSpPr/>
          <p:nvPr/>
        </p:nvSpPr>
        <p:spPr>
          <a:xfrm>
            <a:off x="9318392" y="257397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656A25AB-7D80-D342-B1C3-1B2751A82D42}"/>
              </a:ext>
            </a:extLst>
          </p:cNvPr>
          <p:cNvSpPr/>
          <p:nvPr/>
        </p:nvSpPr>
        <p:spPr>
          <a:xfrm>
            <a:off x="9318392" y="287740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4E357D7A-B24B-82D2-5E1E-E66646ACD8FD}"/>
              </a:ext>
            </a:extLst>
          </p:cNvPr>
          <p:cNvSpPr/>
          <p:nvPr/>
        </p:nvSpPr>
        <p:spPr>
          <a:xfrm>
            <a:off x="9318392" y="318084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4F7C7805-3E7A-F205-CD47-BD39C9F77BE1}"/>
              </a:ext>
            </a:extLst>
          </p:cNvPr>
          <p:cNvSpPr/>
          <p:nvPr/>
        </p:nvSpPr>
        <p:spPr>
          <a:xfrm>
            <a:off x="9318392" y="348427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7B8E1D35-C260-AACA-FF7E-6A2E53B21304}"/>
              </a:ext>
            </a:extLst>
          </p:cNvPr>
          <p:cNvSpPr/>
          <p:nvPr/>
        </p:nvSpPr>
        <p:spPr>
          <a:xfrm>
            <a:off x="9318392" y="378771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42AD8201-F4B1-C2EB-EA60-77597C44AADA}"/>
              </a:ext>
            </a:extLst>
          </p:cNvPr>
          <p:cNvSpPr/>
          <p:nvPr/>
        </p:nvSpPr>
        <p:spPr>
          <a:xfrm>
            <a:off x="9318392" y="409114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4EE12416-1701-78A0-032C-0A891BFE6752}"/>
              </a:ext>
            </a:extLst>
          </p:cNvPr>
          <p:cNvSpPr/>
          <p:nvPr/>
        </p:nvSpPr>
        <p:spPr>
          <a:xfrm>
            <a:off x="9318392" y="439458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2AFD524C-CE17-AA1B-BBEC-B80750076C57}"/>
              </a:ext>
            </a:extLst>
          </p:cNvPr>
          <p:cNvSpPr/>
          <p:nvPr/>
        </p:nvSpPr>
        <p:spPr>
          <a:xfrm>
            <a:off x="9318392" y="469801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F815326E-F740-5D5A-0939-808C40BE19EB}"/>
              </a:ext>
            </a:extLst>
          </p:cNvPr>
          <p:cNvSpPr/>
          <p:nvPr/>
        </p:nvSpPr>
        <p:spPr>
          <a:xfrm>
            <a:off x="9318392" y="500145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365" name="Rectangle 364">
            <a:extLst>
              <a:ext uri="{FF2B5EF4-FFF2-40B4-BE49-F238E27FC236}">
                <a16:creationId xmlns:a16="http://schemas.microsoft.com/office/drawing/2014/main" id="{BA32C2E1-F924-F919-528F-B24F16513B6B}"/>
              </a:ext>
            </a:extLst>
          </p:cNvPr>
          <p:cNvSpPr/>
          <p:nvPr/>
        </p:nvSpPr>
        <p:spPr>
          <a:xfrm>
            <a:off x="9318392" y="530488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91E62101-1B66-3B83-0CC6-826839C89258}"/>
              </a:ext>
            </a:extLst>
          </p:cNvPr>
          <p:cNvSpPr/>
          <p:nvPr/>
        </p:nvSpPr>
        <p:spPr>
          <a:xfrm>
            <a:off x="9318392" y="5608320"/>
            <a:ext cx="1224000" cy="521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59CCBA31-F3DC-4646-5654-A04E2A68D890}"/>
              </a:ext>
            </a:extLst>
          </p:cNvPr>
          <p:cNvCxnSpPr>
            <a:cxnSpLocks/>
          </p:cNvCxnSpPr>
          <p:nvPr/>
        </p:nvCxnSpPr>
        <p:spPr>
          <a:xfrm>
            <a:off x="371475" y="2571892"/>
            <a:ext cx="11449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E4E92B34-A70B-895C-5697-E3F737732623}"/>
              </a:ext>
            </a:extLst>
          </p:cNvPr>
          <p:cNvCxnSpPr>
            <a:cxnSpLocks/>
          </p:cNvCxnSpPr>
          <p:nvPr/>
        </p:nvCxnSpPr>
        <p:spPr>
          <a:xfrm>
            <a:off x="371475" y="2874324"/>
            <a:ext cx="11449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D57097C5-B73D-6461-86E2-A7AAAB24127C}"/>
              </a:ext>
            </a:extLst>
          </p:cNvPr>
          <p:cNvCxnSpPr>
            <a:cxnSpLocks/>
          </p:cNvCxnSpPr>
          <p:nvPr/>
        </p:nvCxnSpPr>
        <p:spPr>
          <a:xfrm>
            <a:off x="371475" y="3176756"/>
            <a:ext cx="11449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DAFCED91-76FB-3465-39A3-B06483FB6FD3}"/>
              </a:ext>
            </a:extLst>
          </p:cNvPr>
          <p:cNvCxnSpPr>
            <a:cxnSpLocks/>
          </p:cNvCxnSpPr>
          <p:nvPr/>
        </p:nvCxnSpPr>
        <p:spPr>
          <a:xfrm>
            <a:off x="371475" y="3479188"/>
            <a:ext cx="11449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DBD5CBC6-764C-9DB7-2978-5A738D409D51}"/>
              </a:ext>
            </a:extLst>
          </p:cNvPr>
          <p:cNvCxnSpPr>
            <a:cxnSpLocks/>
          </p:cNvCxnSpPr>
          <p:nvPr/>
        </p:nvCxnSpPr>
        <p:spPr>
          <a:xfrm>
            <a:off x="371475" y="3781620"/>
            <a:ext cx="11449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BBE14B11-22AB-97EF-6D9D-A5FB3FC4A82C}"/>
              </a:ext>
            </a:extLst>
          </p:cNvPr>
          <p:cNvCxnSpPr>
            <a:cxnSpLocks/>
          </p:cNvCxnSpPr>
          <p:nvPr/>
        </p:nvCxnSpPr>
        <p:spPr>
          <a:xfrm>
            <a:off x="371475" y="4084052"/>
            <a:ext cx="11449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3C1A799F-27DB-4FCC-0F08-038669FBB34F}"/>
              </a:ext>
            </a:extLst>
          </p:cNvPr>
          <p:cNvCxnSpPr>
            <a:cxnSpLocks/>
          </p:cNvCxnSpPr>
          <p:nvPr/>
        </p:nvCxnSpPr>
        <p:spPr>
          <a:xfrm>
            <a:off x="371475" y="4386484"/>
            <a:ext cx="11449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30837F3E-0C68-71F0-27E3-D335181EC2B2}"/>
              </a:ext>
            </a:extLst>
          </p:cNvPr>
          <p:cNvCxnSpPr>
            <a:cxnSpLocks/>
          </p:cNvCxnSpPr>
          <p:nvPr/>
        </p:nvCxnSpPr>
        <p:spPr>
          <a:xfrm>
            <a:off x="371475" y="4688916"/>
            <a:ext cx="11449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25F308F4-E1E3-941D-1DF4-438FEF0780BE}"/>
              </a:ext>
            </a:extLst>
          </p:cNvPr>
          <p:cNvCxnSpPr>
            <a:cxnSpLocks/>
          </p:cNvCxnSpPr>
          <p:nvPr/>
        </p:nvCxnSpPr>
        <p:spPr>
          <a:xfrm>
            <a:off x="371475" y="4991348"/>
            <a:ext cx="11449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>
            <a:extLst>
              <a:ext uri="{FF2B5EF4-FFF2-40B4-BE49-F238E27FC236}">
                <a16:creationId xmlns:a16="http://schemas.microsoft.com/office/drawing/2014/main" id="{AA3A4189-5B29-15D8-D3C2-9A594BD84EA4}"/>
              </a:ext>
            </a:extLst>
          </p:cNvPr>
          <p:cNvCxnSpPr>
            <a:cxnSpLocks/>
          </p:cNvCxnSpPr>
          <p:nvPr/>
        </p:nvCxnSpPr>
        <p:spPr>
          <a:xfrm>
            <a:off x="371475" y="5293780"/>
            <a:ext cx="11449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290D8692-B480-F5E0-1D51-14D5B4A028D7}"/>
              </a:ext>
            </a:extLst>
          </p:cNvPr>
          <p:cNvCxnSpPr>
            <a:cxnSpLocks/>
          </p:cNvCxnSpPr>
          <p:nvPr/>
        </p:nvCxnSpPr>
        <p:spPr>
          <a:xfrm>
            <a:off x="371475" y="5596212"/>
            <a:ext cx="11449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6" name="Rounded Rectangle 385">
            <a:extLst>
              <a:ext uri="{FF2B5EF4-FFF2-40B4-BE49-F238E27FC236}">
                <a16:creationId xmlns:a16="http://schemas.microsoft.com/office/drawing/2014/main" id="{8DE6582B-6272-690D-CD84-529BE1D16962}"/>
              </a:ext>
            </a:extLst>
          </p:cNvPr>
          <p:cNvSpPr/>
          <p:nvPr/>
        </p:nvSpPr>
        <p:spPr>
          <a:xfrm>
            <a:off x="371475" y="5596212"/>
            <a:ext cx="11449050" cy="53312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en-US"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06318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13F04-D956-8B99-F668-D5CF4A6E2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70F68F-43D8-DF4E-DB8A-E386C41A9CAA}"/>
              </a:ext>
            </a:extLst>
          </p:cNvPr>
          <p:cNvSpPr/>
          <p:nvPr/>
        </p:nvSpPr>
        <p:spPr>
          <a:xfrm flipV="1"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rgbClr val="6ECEFF">
                  <a:lumMod val="100000"/>
                </a:srgb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タイトル 6">
            <a:extLst>
              <a:ext uri="{FF2B5EF4-FFF2-40B4-BE49-F238E27FC236}">
                <a16:creationId xmlns:a16="http://schemas.microsoft.com/office/drawing/2014/main" id="{1C0CAF77-90CE-3C3F-8F27-2CD443FE3D06}"/>
              </a:ext>
            </a:extLst>
          </p:cNvPr>
          <p:cNvSpPr txBox="1">
            <a:spLocks/>
          </p:cNvSpPr>
          <p:nvPr/>
        </p:nvSpPr>
        <p:spPr>
          <a:xfrm>
            <a:off x="1698772" y="3012200"/>
            <a:ext cx="1989216" cy="719616"/>
          </a:xfrm>
          <a:prstGeom prst="rect">
            <a:avLst/>
          </a:prstGeom>
        </p:spPr>
        <p:txBody>
          <a:bodyPr vert="horz" wrap="square" lIns="0" tIns="3600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sz="4800" dirty="0">
                <a:solidFill>
                  <a:srgbClr val="6ECEFF"/>
                </a:solidFill>
                <a:latin typeface="Meiryo" panose="020B0604030504040204" pitchFamily="34" charset="-128"/>
              </a:rPr>
              <a:t>Index</a:t>
            </a:r>
            <a:endParaRPr lang="ja-JP" altLang="en-US" sz="4800">
              <a:solidFill>
                <a:srgbClr val="6ECEFF"/>
              </a:solidFill>
              <a:latin typeface="Meiryo" panose="020B0604030504040204" pitchFamily="34" charset="-128"/>
            </a:endParaRPr>
          </a:p>
        </p:txBody>
      </p:sp>
      <p:cxnSp>
        <p:nvCxnSpPr>
          <p:cNvPr id="20" name="直線コネクタ 4">
            <a:extLst>
              <a:ext uri="{FF2B5EF4-FFF2-40B4-BE49-F238E27FC236}">
                <a16:creationId xmlns:a16="http://schemas.microsoft.com/office/drawing/2014/main" id="{77D0B306-6AAE-C34B-25A8-40C0C149492B}"/>
              </a:ext>
            </a:extLst>
          </p:cNvPr>
          <p:cNvCxnSpPr>
            <a:cxnSpLocks/>
          </p:cNvCxnSpPr>
          <p:nvPr/>
        </p:nvCxnSpPr>
        <p:spPr>
          <a:xfrm>
            <a:off x="1534883" y="2866276"/>
            <a:ext cx="0" cy="1011464"/>
          </a:xfrm>
          <a:prstGeom prst="line">
            <a:avLst/>
          </a:prstGeom>
          <a:ln w="38100">
            <a:gradFill>
              <a:gsLst>
                <a:gs pos="0">
                  <a:schemeClr val="tx2"/>
                </a:gs>
                <a:gs pos="25000">
                  <a:schemeClr val="accent1"/>
                </a:gs>
                <a:gs pos="75000">
                  <a:srgbClr val="3A779B"/>
                </a:gs>
                <a:gs pos="50000">
                  <a:schemeClr val="accent1">
                    <a:lumMod val="45000"/>
                    <a:lumOff val="55000"/>
                  </a:schemeClr>
                </a:gs>
                <a:gs pos="99000">
                  <a:schemeClr val="tx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8CB0C39-6FF0-90F7-23A8-1F60D91BBA59}"/>
              </a:ext>
            </a:extLst>
          </p:cNvPr>
          <p:cNvSpPr txBox="1"/>
          <p:nvPr/>
        </p:nvSpPr>
        <p:spPr>
          <a:xfrm>
            <a:off x="4788161" y="892045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Executive Summary</a:t>
            </a:r>
            <a:endParaRPr kumimoji="1" lang="ja-JP" altLang="en-US" sz="2800">
              <a:solidFill>
                <a:schemeClr val="tx2">
                  <a:lumMod val="50000"/>
                  <a:lumOff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9EDA1F-0627-518B-F9C8-DB66CF37EDD6}"/>
              </a:ext>
            </a:extLst>
          </p:cNvPr>
          <p:cNvSpPr txBox="1"/>
          <p:nvPr/>
        </p:nvSpPr>
        <p:spPr>
          <a:xfrm>
            <a:off x="4788161" y="1792590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Introduction</a:t>
            </a:r>
            <a:endParaRPr kumimoji="1" lang="ja-JP" altLang="en-US" sz="2800">
              <a:solidFill>
                <a:schemeClr val="tx2">
                  <a:lumMod val="50000"/>
                  <a:lumOff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8BB4E2-B914-3927-585C-3E9DD1B74FA2}"/>
              </a:ext>
            </a:extLst>
          </p:cNvPr>
          <p:cNvSpPr txBox="1"/>
          <p:nvPr/>
        </p:nvSpPr>
        <p:spPr>
          <a:xfrm>
            <a:off x="4788161" y="2693135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Background</a:t>
            </a:r>
            <a:endParaRPr kumimoji="1" lang="ja-JP" altLang="en-US" sz="2800">
              <a:solidFill>
                <a:schemeClr val="tx2">
                  <a:lumMod val="50000"/>
                  <a:lumOff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6F924C-E534-C49D-C6F1-3CC55F1FC1ED}"/>
              </a:ext>
            </a:extLst>
          </p:cNvPr>
          <p:cNvSpPr txBox="1"/>
          <p:nvPr/>
        </p:nvSpPr>
        <p:spPr>
          <a:xfrm>
            <a:off x="4788161" y="3593680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sz="28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Design</a:t>
            </a:r>
            <a:endParaRPr kumimoji="1" lang="ja-JP" altLang="en-US" sz="28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EB79A2-22E9-6A83-513A-41AE6F5253EA}"/>
              </a:ext>
            </a:extLst>
          </p:cNvPr>
          <p:cNvSpPr txBox="1"/>
          <p:nvPr/>
        </p:nvSpPr>
        <p:spPr>
          <a:xfrm>
            <a:off x="4788161" y="4494225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lang="en-US" altLang="ja-JP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Implementation</a:t>
            </a:r>
            <a:endParaRPr kumimoji="1" lang="ja-JP" altLang="en-US" sz="2800">
              <a:solidFill>
                <a:schemeClr val="tx2">
                  <a:lumMod val="50000"/>
                  <a:lumOff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099C0F-1C07-EBF4-6A58-4043571FB11F}"/>
              </a:ext>
            </a:extLst>
          </p:cNvPr>
          <p:cNvSpPr txBox="1"/>
          <p:nvPr/>
        </p:nvSpPr>
        <p:spPr>
          <a:xfrm>
            <a:off x="4788161" y="5394770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What I will do</a:t>
            </a:r>
            <a:endParaRPr kumimoji="1" lang="ja-JP" altLang="en-US" sz="2800">
              <a:solidFill>
                <a:schemeClr val="tx2">
                  <a:lumMod val="50000"/>
                  <a:lumOff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99599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C8484-95F3-B2C1-900E-566593E2B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1830DFC-E0B5-57D6-8F0A-844FE5B70881}"/>
              </a:ext>
            </a:extLst>
          </p:cNvPr>
          <p:cNvSpPr/>
          <p:nvPr/>
        </p:nvSpPr>
        <p:spPr>
          <a:xfrm flipV="1"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rgbClr val="6ECEFF">
                  <a:lumMod val="100000"/>
                </a:srgb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タイトル 6">
            <a:extLst>
              <a:ext uri="{FF2B5EF4-FFF2-40B4-BE49-F238E27FC236}">
                <a16:creationId xmlns:a16="http://schemas.microsoft.com/office/drawing/2014/main" id="{29841747-DBF6-ACAC-2840-7ED6B6A373BB}"/>
              </a:ext>
            </a:extLst>
          </p:cNvPr>
          <p:cNvSpPr txBox="1">
            <a:spLocks/>
          </p:cNvSpPr>
          <p:nvPr/>
        </p:nvSpPr>
        <p:spPr>
          <a:xfrm>
            <a:off x="1698772" y="3012200"/>
            <a:ext cx="1989216" cy="719616"/>
          </a:xfrm>
          <a:prstGeom prst="rect">
            <a:avLst/>
          </a:prstGeom>
        </p:spPr>
        <p:txBody>
          <a:bodyPr vert="horz" wrap="square" lIns="0" tIns="3600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sz="4800" dirty="0">
                <a:solidFill>
                  <a:srgbClr val="6ECEFF"/>
                </a:solidFill>
                <a:latin typeface="Meiryo" panose="020B0604030504040204" pitchFamily="34" charset="-128"/>
              </a:rPr>
              <a:t>Index</a:t>
            </a:r>
            <a:endParaRPr lang="ja-JP" altLang="en-US" sz="4800">
              <a:solidFill>
                <a:srgbClr val="6ECEFF"/>
              </a:solidFill>
              <a:latin typeface="Meiryo" panose="020B0604030504040204" pitchFamily="34" charset="-128"/>
            </a:endParaRPr>
          </a:p>
        </p:txBody>
      </p:sp>
      <p:cxnSp>
        <p:nvCxnSpPr>
          <p:cNvPr id="20" name="直線コネクタ 4">
            <a:extLst>
              <a:ext uri="{FF2B5EF4-FFF2-40B4-BE49-F238E27FC236}">
                <a16:creationId xmlns:a16="http://schemas.microsoft.com/office/drawing/2014/main" id="{057A1051-5BA6-8496-6F7D-7EACE38FDF62}"/>
              </a:ext>
            </a:extLst>
          </p:cNvPr>
          <p:cNvCxnSpPr>
            <a:cxnSpLocks/>
          </p:cNvCxnSpPr>
          <p:nvPr/>
        </p:nvCxnSpPr>
        <p:spPr>
          <a:xfrm>
            <a:off x="1534883" y="2866276"/>
            <a:ext cx="0" cy="1011464"/>
          </a:xfrm>
          <a:prstGeom prst="line">
            <a:avLst/>
          </a:prstGeom>
          <a:ln w="38100">
            <a:gradFill>
              <a:gsLst>
                <a:gs pos="0">
                  <a:schemeClr val="tx2"/>
                </a:gs>
                <a:gs pos="25000">
                  <a:schemeClr val="accent1"/>
                </a:gs>
                <a:gs pos="75000">
                  <a:srgbClr val="3A779B"/>
                </a:gs>
                <a:gs pos="50000">
                  <a:schemeClr val="accent1">
                    <a:lumMod val="45000"/>
                    <a:lumOff val="55000"/>
                  </a:schemeClr>
                </a:gs>
                <a:gs pos="99000">
                  <a:schemeClr val="tx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9585C82-81B3-A18F-006F-F210259950D0}"/>
              </a:ext>
            </a:extLst>
          </p:cNvPr>
          <p:cNvGrpSpPr/>
          <p:nvPr/>
        </p:nvGrpSpPr>
        <p:grpSpPr>
          <a:xfrm>
            <a:off x="4788161" y="892045"/>
            <a:ext cx="6592261" cy="4959925"/>
            <a:chOff x="4788162" y="1383437"/>
            <a:chExt cx="1307838" cy="49599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2FBBD0-8A06-955F-42A3-30F27B7CE22D}"/>
                </a:ext>
              </a:extLst>
            </p:cNvPr>
            <p:cNvSpPr txBox="1"/>
            <p:nvPr/>
          </p:nvSpPr>
          <p:spPr>
            <a:xfrm>
              <a:off x="4788162" y="1383437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Executive Summary</a:t>
              </a:r>
              <a:endParaRPr kumimoji="1" lang="ja-JP" altLang="en-US" sz="28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F23E2C-BD3D-2E9C-DA2B-919FDF60175B}"/>
                </a:ext>
              </a:extLst>
            </p:cNvPr>
            <p:cNvSpPr txBox="1"/>
            <p:nvPr/>
          </p:nvSpPr>
          <p:spPr>
            <a:xfrm>
              <a:off x="4788162" y="2283982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Introduction</a:t>
              </a:r>
              <a:endParaRPr kumimoji="1" lang="ja-JP" altLang="en-US" sz="28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AFAD7D-2849-C149-30B8-93248C2EE3CF}"/>
                </a:ext>
              </a:extLst>
            </p:cNvPr>
            <p:cNvSpPr txBox="1"/>
            <p:nvPr/>
          </p:nvSpPr>
          <p:spPr>
            <a:xfrm>
              <a:off x="4788162" y="3184527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Background</a:t>
              </a:r>
              <a:endParaRPr kumimoji="1" lang="ja-JP" altLang="en-US" sz="28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E25661-3ECD-AE81-C156-AC3E89D4A564}"/>
                </a:ext>
              </a:extLst>
            </p:cNvPr>
            <p:cNvSpPr txBox="1"/>
            <p:nvPr/>
          </p:nvSpPr>
          <p:spPr>
            <a:xfrm>
              <a:off x="4788162" y="4085072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Design</a:t>
              </a:r>
              <a:endParaRPr kumimoji="1" lang="ja-JP" altLang="en-US" sz="28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4F506F5-6B4D-D829-3D36-F3F255AF8666}"/>
                </a:ext>
              </a:extLst>
            </p:cNvPr>
            <p:cNvSpPr txBox="1"/>
            <p:nvPr/>
          </p:nvSpPr>
          <p:spPr>
            <a:xfrm>
              <a:off x="4788162" y="4985617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Implementation</a:t>
              </a:r>
              <a:endParaRPr kumimoji="1" lang="ja-JP" altLang="en-US" sz="28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9446995-C631-99EB-6CD2-2D1C9D493146}"/>
                </a:ext>
              </a:extLst>
            </p:cNvPr>
            <p:cNvSpPr txBox="1"/>
            <p:nvPr/>
          </p:nvSpPr>
          <p:spPr>
            <a:xfrm>
              <a:off x="4788162" y="5886162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What I will do</a:t>
              </a:r>
              <a:endParaRPr kumimoji="1" lang="ja-JP" altLang="en-US" sz="28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7306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FFE870-AF57-4A26-A5EA-4848FDC68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GB" altLang="ja-JP" dirty="0"/>
              <a:t>Method Selection</a:t>
            </a:r>
            <a:endParaRPr kumimoji="1" lang="ja-JP" altLang="en-US" dirty="0"/>
          </a:p>
        </p:txBody>
      </p:sp>
      <p:sp>
        <p:nvSpPr>
          <p:cNvPr id="8" name="正方形/長方形 13">
            <a:extLst>
              <a:ext uri="{FF2B5EF4-FFF2-40B4-BE49-F238E27FC236}">
                <a16:creationId xmlns:a16="http://schemas.microsoft.com/office/drawing/2014/main" id="{302F964F-53BA-4C6A-C7AC-4C4F9DC5B81D}"/>
              </a:ext>
            </a:extLst>
          </p:cNvPr>
          <p:cNvSpPr/>
          <p:nvPr/>
        </p:nvSpPr>
        <p:spPr>
          <a:xfrm>
            <a:off x="371475" y="1160463"/>
            <a:ext cx="3780000" cy="4968874"/>
          </a:xfrm>
          <a:prstGeom prst="rect">
            <a:avLst/>
          </a:prstGeom>
          <a:solidFill>
            <a:schemeClr val="accent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9" name="四角形: 角を丸くする 32">
            <a:extLst>
              <a:ext uri="{FF2B5EF4-FFF2-40B4-BE49-F238E27FC236}">
                <a16:creationId xmlns:a16="http://schemas.microsoft.com/office/drawing/2014/main" id="{5D57D4DF-F271-33A1-6F2E-B83AB258C277}"/>
              </a:ext>
            </a:extLst>
          </p:cNvPr>
          <p:cNvSpPr/>
          <p:nvPr/>
        </p:nvSpPr>
        <p:spPr>
          <a:xfrm>
            <a:off x="488022" y="1377453"/>
            <a:ext cx="3546906" cy="4534894"/>
          </a:xfrm>
          <a:prstGeom prst="roundRect">
            <a:avLst>
              <a:gd name="adj" fmla="val 326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0" name="直線コネクタ 33">
            <a:extLst>
              <a:ext uri="{FF2B5EF4-FFF2-40B4-BE49-F238E27FC236}">
                <a16:creationId xmlns:a16="http://schemas.microsoft.com/office/drawing/2014/main" id="{4067AB46-268A-87F3-BBA8-2A4907C58F55}"/>
              </a:ext>
            </a:extLst>
          </p:cNvPr>
          <p:cNvCxnSpPr/>
          <p:nvPr/>
        </p:nvCxnSpPr>
        <p:spPr>
          <a:xfrm>
            <a:off x="683555" y="2054088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22">
            <a:extLst>
              <a:ext uri="{FF2B5EF4-FFF2-40B4-BE49-F238E27FC236}">
                <a16:creationId xmlns:a16="http://schemas.microsoft.com/office/drawing/2014/main" id="{3E20EEB1-B9DF-F1BB-8312-B4B066F72D5B}"/>
              </a:ext>
            </a:extLst>
          </p:cNvPr>
          <p:cNvSpPr/>
          <p:nvPr/>
        </p:nvSpPr>
        <p:spPr>
          <a:xfrm>
            <a:off x="683711" y="1469399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sz="20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Markov Model</a:t>
            </a:r>
            <a:endParaRPr kumimoji="1" lang="ja-JP" altLang="en-US" sz="20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3" name="正方形/長方形 45">
            <a:extLst>
              <a:ext uri="{FF2B5EF4-FFF2-40B4-BE49-F238E27FC236}">
                <a16:creationId xmlns:a16="http://schemas.microsoft.com/office/drawing/2014/main" id="{F2B485E9-1653-E1FB-DF1C-2912BA43C119}"/>
              </a:ext>
            </a:extLst>
          </p:cNvPr>
          <p:cNvSpPr/>
          <p:nvPr/>
        </p:nvSpPr>
        <p:spPr>
          <a:xfrm>
            <a:off x="4206000" y="1160464"/>
            <a:ext cx="3780000" cy="4968874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四角形: 角を丸くする 47">
            <a:extLst>
              <a:ext uri="{FF2B5EF4-FFF2-40B4-BE49-F238E27FC236}">
                <a16:creationId xmlns:a16="http://schemas.microsoft.com/office/drawing/2014/main" id="{56DE6605-64E0-4782-E454-3E1882222C44}"/>
              </a:ext>
            </a:extLst>
          </p:cNvPr>
          <p:cNvSpPr/>
          <p:nvPr/>
        </p:nvSpPr>
        <p:spPr>
          <a:xfrm>
            <a:off x="4322547" y="1377454"/>
            <a:ext cx="3546906" cy="4534894"/>
          </a:xfrm>
          <a:prstGeom prst="roundRect">
            <a:avLst>
              <a:gd name="adj" fmla="val 326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5" name="直線コネクタ 48">
            <a:extLst>
              <a:ext uri="{FF2B5EF4-FFF2-40B4-BE49-F238E27FC236}">
                <a16:creationId xmlns:a16="http://schemas.microsoft.com/office/drawing/2014/main" id="{CC1449F9-9CEA-8FE4-D998-5CBF7B9E08F9}"/>
              </a:ext>
            </a:extLst>
          </p:cNvPr>
          <p:cNvCxnSpPr/>
          <p:nvPr/>
        </p:nvCxnSpPr>
        <p:spPr>
          <a:xfrm>
            <a:off x="4518080" y="2054089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22">
            <a:extLst>
              <a:ext uri="{FF2B5EF4-FFF2-40B4-BE49-F238E27FC236}">
                <a16:creationId xmlns:a16="http://schemas.microsoft.com/office/drawing/2014/main" id="{63AC9D52-5C26-0202-F5A7-FCA1A59FCBD1}"/>
              </a:ext>
            </a:extLst>
          </p:cNvPr>
          <p:cNvSpPr/>
          <p:nvPr/>
        </p:nvSpPr>
        <p:spPr>
          <a:xfrm>
            <a:off x="4518236" y="1481689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sz="20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Hidden Markov Model</a:t>
            </a:r>
            <a:endParaRPr kumimoji="1" lang="ja-JP" altLang="en-US" sz="20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正方形/長方形 38">
            <a:extLst>
              <a:ext uri="{FF2B5EF4-FFF2-40B4-BE49-F238E27FC236}">
                <a16:creationId xmlns:a16="http://schemas.microsoft.com/office/drawing/2014/main" id="{C44291E2-1DDD-CA48-4DEC-DB74696C9631}"/>
              </a:ext>
            </a:extLst>
          </p:cNvPr>
          <p:cNvSpPr/>
          <p:nvPr/>
        </p:nvSpPr>
        <p:spPr>
          <a:xfrm>
            <a:off x="8040525" y="1160464"/>
            <a:ext cx="3780000" cy="4968874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9" name="四角形: 角を丸くする 40">
            <a:extLst>
              <a:ext uri="{FF2B5EF4-FFF2-40B4-BE49-F238E27FC236}">
                <a16:creationId xmlns:a16="http://schemas.microsoft.com/office/drawing/2014/main" id="{C5AE3F03-3620-1BA5-CBD4-2626A069226B}"/>
              </a:ext>
            </a:extLst>
          </p:cNvPr>
          <p:cNvSpPr/>
          <p:nvPr/>
        </p:nvSpPr>
        <p:spPr>
          <a:xfrm>
            <a:off x="8157072" y="1377454"/>
            <a:ext cx="3546906" cy="4534894"/>
          </a:xfrm>
          <a:prstGeom prst="roundRect">
            <a:avLst>
              <a:gd name="adj" fmla="val 326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0" name="直線コネクタ 41">
            <a:extLst>
              <a:ext uri="{FF2B5EF4-FFF2-40B4-BE49-F238E27FC236}">
                <a16:creationId xmlns:a16="http://schemas.microsoft.com/office/drawing/2014/main" id="{2DBC53D2-A94D-2F8B-304E-F63BFBD21E75}"/>
              </a:ext>
            </a:extLst>
          </p:cNvPr>
          <p:cNvCxnSpPr/>
          <p:nvPr/>
        </p:nvCxnSpPr>
        <p:spPr>
          <a:xfrm>
            <a:off x="8352605" y="2054089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2">
            <a:extLst>
              <a:ext uri="{FF2B5EF4-FFF2-40B4-BE49-F238E27FC236}">
                <a16:creationId xmlns:a16="http://schemas.microsoft.com/office/drawing/2014/main" id="{F529451A-0E3E-CB1A-4B2A-11AE00391078}"/>
              </a:ext>
            </a:extLst>
          </p:cNvPr>
          <p:cNvSpPr/>
          <p:nvPr/>
        </p:nvSpPr>
        <p:spPr>
          <a:xfrm>
            <a:off x="8352761" y="1481689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sz="20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GAN</a:t>
            </a:r>
            <a:endParaRPr kumimoji="1" lang="ja-JP" altLang="en-US" sz="20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3" name="テキスト ボックス 35">
            <a:extLst>
              <a:ext uri="{FF2B5EF4-FFF2-40B4-BE49-F238E27FC236}">
                <a16:creationId xmlns:a16="http://schemas.microsoft.com/office/drawing/2014/main" id="{3C395366-D262-C694-860E-695FDCB8C285}"/>
              </a:ext>
            </a:extLst>
          </p:cNvPr>
          <p:cNvSpPr txBox="1"/>
          <p:nvPr/>
        </p:nvSpPr>
        <p:spPr>
          <a:xfrm>
            <a:off x="488022" y="2039766"/>
            <a:ext cx="3183533" cy="2107848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Suitable for time-series data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Suitable for structured data</a:t>
            </a:r>
          </a:p>
          <a:p>
            <a:pPr marL="139700">
              <a:buClr>
                <a:schemeClr val="accent1"/>
              </a:buClr>
              <a:defRPr/>
            </a:pPr>
            <a:endParaRPr lang="ja-JP" altLang="en-US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7" name="テキスト ボックス 35">
            <a:extLst>
              <a:ext uri="{FF2B5EF4-FFF2-40B4-BE49-F238E27FC236}">
                <a16:creationId xmlns:a16="http://schemas.microsoft.com/office/drawing/2014/main" id="{05CA0C02-23DD-BF05-BCEB-3CD9AAE9DC2B}"/>
              </a:ext>
            </a:extLst>
          </p:cNvPr>
          <p:cNvSpPr txBox="1"/>
          <p:nvPr/>
        </p:nvSpPr>
        <p:spPr>
          <a:xfrm>
            <a:off x="4322391" y="2045911"/>
            <a:ext cx="3183533" cy="2107848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Suitable for complex structured data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Suitable when interested in the underlying states of the data</a:t>
            </a:r>
            <a:endParaRPr lang="ja-JP" altLang="en-US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8" name="テキスト ボックス 35">
            <a:extLst>
              <a:ext uri="{FF2B5EF4-FFF2-40B4-BE49-F238E27FC236}">
                <a16:creationId xmlns:a16="http://schemas.microsoft.com/office/drawing/2014/main" id="{FC4F7FAD-8708-B4D0-FD2B-CBE276C5F353}"/>
              </a:ext>
            </a:extLst>
          </p:cNvPr>
          <p:cNvSpPr txBox="1"/>
          <p:nvPr/>
        </p:nvSpPr>
        <p:spPr>
          <a:xfrm>
            <a:off x="8157072" y="2045911"/>
            <a:ext cx="3183533" cy="2107848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Ensuring data diversity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Not suitable for structured data</a:t>
            </a:r>
          </a:p>
        </p:txBody>
      </p:sp>
      <p:grpSp>
        <p:nvGrpSpPr>
          <p:cNvPr id="29" name="グループ化 17">
            <a:extLst>
              <a:ext uri="{FF2B5EF4-FFF2-40B4-BE49-F238E27FC236}">
                <a16:creationId xmlns:a16="http://schemas.microsoft.com/office/drawing/2014/main" id="{288B387C-604C-5C3F-8D31-DB004F6F81A7}"/>
              </a:ext>
            </a:extLst>
          </p:cNvPr>
          <p:cNvGrpSpPr/>
          <p:nvPr/>
        </p:nvGrpSpPr>
        <p:grpSpPr>
          <a:xfrm>
            <a:off x="906891" y="4145581"/>
            <a:ext cx="2902126" cy="324000"/>
            <a:chOff x="906891" y="3952735"/>
            <a:chExt cx="2902126" cy="324000"/>
          </a:xfrm>
        </p:grpSpPr>
        <p:cxnSp>
          <p:nvCxnSpPr>
            <p:cNvPr id="30" name="直線コネクタ 125">
              <a:extLst>
                <a:ext uri="{FF2B5EF4-FFF2-40B4-BE49-F238E27FC236}">
                  <a16:creationId xmlns:a16="http://schemas.microsoft.com/office/drawing/2014/main" id="{31B7190A-4419-72CF-B3A4-63D0EE7EF31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6891" y="4114735"/>
              <a:ext cx="2902126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グループ化 16">
              <a:extLst>
                <a:ext uri="{FF2B5EF4-FFF2-40B4-BE49-F238E27FC236}">
                  <a16:creationId xmlns:a16="http://schemas.microsoft.com/office/drawing/2014/main" id="{3CBDC2D9-01A1-2EDE-49C8-3CAD14FAAAA2}"/>
                </a:ext>
              </a:extLst>
            </p:cNvPr>
            <p:cNvGrpSpPr/>
            <p:nvPr/>
          </p:nvGrpSpPr>
          <p:grpSpPr>
            <a:xfrm>
              <a:off x="2195954" y="3952735"/>
              <a:ext cx="324000" cy="324000"/>
              <a:chOff x="2195954" y="3952735"/>
              <a:chExt cx="324000" cy="324000"/>
            </a:xfrm>
          </p:grpSpPr>
          <p:sp>
            <p:nvSpPr>
              <p:cNvPr id="32" name="円/楕円 126">
                <a:extLst>
                  <a:ext uri="{FF2B5EF4-FFF2-40B4-BE49-F238E27FC236}">
                    <a16:creationId xmlns:a16="http://schemas.microsoft.com/office/drawing/2014/main" id="{B22DD273-2DCA-0EFD-4726-998BF6BE707E}"/>
                  </a:ext>
                </a:extLst>
              </p:cNvPr>
              <p:cNvSpPr>
                <a:spLocks/>
              </p:cNvSpPr>
              <p:nvPr/>
            </p:nvSpPr>
            <p:spPr>
              <a:xfrm rot="10800000">
                <a:off x="2195954" y="3952735"/>
                <a:ext cx="324000" cy="324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645" tIns="32645" rIns="32645" bIns="32645" rtlCol="0" anchor="ctr"/>
              <a:lstStyle/>
              <a:p>
                <a:pPr algn="ctr" defTabSz="829178">
                  <a:buClr>
                    <a:srgbClr val="4F81BD"/>
                  </a:buClr>
                </a:pPr>
                <a:endParaRPr lang="ja-JP" altLang="en-US" sz="1632" dirty="0">
                  <a:solidFill>
                    <a:prstClr val="white"/>
                  </a:solidFill>
                  <a:latin typeface="Trebuchet MS" panose="020B0703020202090204" pitchFamily="34" charset="0"/>
                  <a:ea typeface="Meiryo" panose="020B0604030504040204" pitchFamily="34" charset="-128"/>
                </a:endParaRPr>
              </a:p>
            </p:txBody>
          </p:sp>
          <p:pic>
            <p:nvPicPr>
              <p:cNvPr id="33" name="グラフィックス 130" descr="キャレットを下へ 枠線">
                <a:extLst>
                  <a:ext uri="{FF2B5EF4-FFF2-40B4-BE49-F238E27FC236}">
                    <a16:creationId xmlns:a16="http://schemas.microsoft.com/office/drawing/2014/main" id="{D7CFA683-E4BF-2FBB-EE87-FE0A4BEE826D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 flipV="1">
                <a:off x="2195954" y="3952735"/>
                <a:ext cx="324000" cy="324000"/>
              </a:xfrm>
              <a:prstGeom prst="rect">
                <a:avLst/>
              </a:prstGeom>
            </p:spPr>
          </p:pic>
        </p:grpSp>
      </p:grpSp>
      <p:grpSp>
        <p:nvGrpSpPr>
          <p:cNvPr id="34" name="グループ化 18">
            <a:extLst>
              <a:ext uri="{FF2B5EF4-FFF2-40B4-BE49-F238E27FC236}">
                <a16:creationId xmlns:a16="http://schemas.microsoft.com/office/drawing/2014/main" id="{306856DD-CC0B-A2CF-59AD-B7667D8ADCC3}"/>
              </a:ext>
            </a:extLst>
          </p:cNvPr>
          <p:cNvGrpSpPr/>
          <p:nvPr/>
        </p:nvGrpSpPr>
        <p:grpSpPr>
          <a:xfrm>
            <a:off x="4644938" y="4145581"/>
            <a:ext cx="2902126" cy="324000"/>
            <a:chOff x="906891" y="3952735"/>
            <a:chExt cx="2902126" cy="324000"/>
          </a:xfrm>
        </p:grpSpPr>
        <p:cxnSp>
          <p:nvCxnSpPr>
            <p:cNvPr id="35" name="直線コネクタ 125">
              <a:extLst>
                <a:ext uri="{FF2B5EF4-FFF2-40B4-BE49-F238E27FC236}">
                  <a16:creationId xmlns:a16="http://schemas.microsoft.com/office/drawing/2014/main" id="{3FFB9B84-652B-4BDB-B90A-8329D8857D8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6891" y="4114735"/>
              <a:ext cx="2902126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グループ化 20">
              <a:extLst>
                <a:ext uri="{FF2B5EF4-FFF2-40B4-BE49-F238E27FC236}">
                  <a16:creationId xmlns:a16="http://schemas.microsoft.com/office/drawing/2014/main" id="{1465CC16-6029-0C65-A256-77A46E2072FB}"/>
                </a:ext>
              </a:extLst>
            </p:cNvPr>
            <p:cNvGrpSpPr/>
            <p:nvPr/>
          </p:nvGrpSpPr>
          <p:grpSpPr>
            <a:xfrm>
              <a:off x="2195954" y="3952735"/>
              <a:ext cx="324000" cy="324000"/>
              <a:chOff x="2195954" y="3952735"/>
              <a:chExt cx="324000" cy="324000"/>
            </a:xfrm>
          </p:grpSpPr>
          <p:sp>
            <p:nvSpPr>
              <p:cNvPr id="37" name="円/楕円 126">
                <a:extLst>
                  <a:ext uri="{FF2B5EF4-FFF2-40B4-BE49-F238E27FC236}">
                    <a16:creationId xmlns:a16="http://schemas.microsoft.com/office/drawing/2014/main" id="{BEBA1C49-CC44-3881-12D2-5112E19126A7}"/>
                  </a:ext>
                </a:extLst>
              </p:cNvPr>
              <p:cNvSpPr>
                <a:spLocks/>
              </p:cNvSpPr>
              <p:nvPr/>
            </p:nvSpPr>
            <p:spPr>
              <a:xfrm rot="10800000">
                <a:off x="2195954" y="3952735"/>
                <a:ext cx="324000" cy="324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645" tIns="32645" rIns="32645" bIns="32645" rtlCol="0" anchor="ctr"/>
              <a:lstStyle/>
              <a:p>
                <a:pPr algn="ctr" defTabSz="829178">
                  <a:buClr>
                    <a:srgbClr val="4F81BD"/>
                  </a:buClr>
                </a:pPr>
                <a:endParaRPr lang="ja-JP" altLang="en-US" sz="1632" dirty="0">
                  <a:solidFill>
                    <a:prstClr val="white"/>
                  </a:solidFill>
                  <a:latin typeface="Trebuchet MS" panose="020B0703020202090204" pitchFamily="34" charset="0"/>
                  <a:ea typeface="Meiryo" panose="020B0604030504040204" pitchFamily="34" charset="-128"/>
                </a:endParaRPr>
              </a:p>
            </p:txBody>
          </p:sp>
          <p:pic>
            <p:nvPicPr>
              <p:cNvPr id="38" name="グラフィックス 130" descr="キャレットを下へ 枠線">
                <a:extLst>
                  <a:ext uri="{FF2B5EF4-FFF2-40B4-BE49-F238E27FC236}">
                    <a16:creationId xmlns:a16="http://schemas.microsoft.com/office/drawing/2014/main" id="{4782E7AD-32BD-FBB8-4A98-9C6DA5C76441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 flipV="1">
                <a:off x="2195954" y="3952735"/>
                <a:ext cx="324000" cy="324000"/>
              </a:xfrm>
              <a:prstGeom prst="rect">
                <a:avLst/>
              </a:prstGeom>
            </p:spPr>
          </p:pic>
        </p:grpSp>
      </p:grpSp>
      <p:grpSp>
        <p:nvGrpSpPr>
          <p:cNvPr id="39" name="グループ化 23">
            <a:extLst>
              <a:ext uri="{FF2B5EF4-FFF2-40B4-BE49-F238E27FC236}">
                <a16:creationId xmlns:a16="http://schemas.microsoft.com/office/drawing/2014/main" id="{A07528E0-AB03-06FE-19A9-1192DDF99663}"/>
              </a:ext>
            </a:extLst>
          </p:cNvPr>
          <p:cNvGrpSpPr/>
          <p:nvPr/>
        </p:nvGrpSpPr>
        <p:grpSpPr>
          <a:xfrm>
            <a:off x="8382984" y="4145581"/>
            <a:ext cx="2902126" cy="324000"/>
            <a:chOff x="906891" y="3952735"/>
            <a:chExt cx="2902126" cy="324000"/>
          </a:xfrm>
        </p:grpSpPr>
        <p:cxnSp>
          <p:nvCxnSpPr>
            <p:cNvPr id="40" name="直線コネクタ 125">
              <a:extLst>
                <a:ext uri="{FF2B5EF4-FFF2-40B4-BE49-F238E27FC236}">
                  <a16:creationId xmlns:a16="http://schemas.microsoft.com/office/drawing/2014/main" id="{03B69E4D-708C-C769-352F-40C0BB03C22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6891" y="4114735"/>
              <a:ext cx="2902126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グループ化 25">
              <a:extLst>
                <a:ext uri="{FF2B5EF4-FFF2-40B4-BE49-F238E27FC236}">
                  <a16:creationId xmlns:a16="http://schemas.microsoft.com/office/drawing/2014/main" id="{1E7C74E0-0C74-47D5-D9AB-6A83DFAA8F22}"/>
                </a:ext>
              </a:extLst>
            </p:cNvPr>
            <p:cNvGrpSpPr/>
            <p:nvPr/>
          </p:nvGrpSpPr>
          <p:grpSpPr>
            <a:xfrm>
              <a:off x="2195954" y="3952735"/>
              <a:ext cx="324000" cy="324000"/>
              <a:chOff x="2195954" y="3952735"/>
              <a:chExt cx="324000" cy="324000"/>
            </a:xfrm>
          </p:grpSpPr>
          <p:sp>
            <p:nvSpPr>
              <p:cNvPr id="42" name="円/楕円 126">
                <a:extLst>
                  <a:ext uri="{FF2B5EF4-FFF2-40B4-BE49-F238E27FC236}">
                    <a16:creationId xmlns:a16="http://schemas.microsoft.com/office/drawing/2014/main" id="{2EE94511-AEB3-41B5-BF68-18412775E564}"/>
                  </a:ext>
                </a:extLst>
              </p:cNvPr>
              <p:cNvSpPr>
                <a:spLocks/>
              </p:cNvSpPr>
              <p:nvPr/>
            </p:nvSpPr>
            <p:spPr>
              <a:xfrm rot="10800000">
                <a:off x="2195954" y="3952735"/>
                <a:ext cx="324000" cy="324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645" tIns="32645" rIns="32645" bIns="32645" rtlCol="0" anchor="ctr"/>
              <a:lstStyle/>
              <a:p>
                <a:pPr algn="ctr" defTabSz="829178">
                  <a:buClr>
                    <a:srgbClr val="4F81BD"/>
                  </a:buClr>
                </a:pPr>
                <a:endParaRPr lang="ja-JP" altLang="en-US" sz="1632" dirty="0">
                  <a:solidFill>
                    <a:prstClr val="white"/>
                  </a:solidFill>
                  <a:latin typeface="Trebuchet MS" panose="020B0703020202090204" pitchFamily="34" charset="0"/>
                  <a:ea typeface="Meiryo" panose="020B0604030504040204" pitchFamily="34" charset="-128"/>
                </a:endParaRPr>
              </a:p>
            </p:txBody>
          </p:sp>
          <p:pic>
            <p:nvPicPr>
              <p:cNvPr id="43" name="グラフィックス 130" descr="キャレットを下へ 枠線">
                <a:extLst>
                  <a:ext uri="{FF2B5EF4-FFF2-40B4-BE49-F238E27FC236}">
                    <a16:creationId xmlns:a16="http://schemas.microsoft.com/office/drawing/2014/main" id="{0461E582-9942-8D90-7244-E9D8173DAF6A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 flipV="1">
                <a:off x="2195954" y="3952735"/>
                <a:ext cx="324000" cy="324000"/>
              </a:xfrm>
              <a:prstGeom prst="rect">
                <a:avLst/>
              </a:prstGeom>
            </p:spPr>
          </p:pic>
        </p:grpSp>
      </p:grpSp>
      <p:sp>
        <p:nvSpPr>
          <p:cNvPr id="45" name="テキスト ボックス 35">
            <a:extLst>
              <a:ext uri="{FF2B5EF4-FFF2-40B4-BE49-F238E27FC236}">
                <a16:creationId xmlns:a16="http://schemas.microsoft.com/office/drawing/2014/main" id="{C5868ACB-8A55-F263-C3AA-3D59041F9129}"/>
              </a:ext>
            </a:extLst>
          </p:cNvPr>
          <p:cNvSpPr txBox="1"/>
          <p:nvPr/>
        </p:nvSpPr>
        <p:spPr>
          <a:xfrm>
            <a:off x="488022" y="4525882"/>
            <a:ext cx="3183533" cy="1386465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marL="139700">
              <a:buClr>
                <a:schemeClr val="accent1"/>
              </a:buClr>
              <a:defRPr/>
            </a:pPr>
            <a:r>
              <a:rPr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BLE packet data is time-series and structured data.</a:t>
            </a:r>
            <a:endParaRPr lang="ja-JP" altLang="en-US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6" name="テキスト ボックス 35">
            <a:extLst>
              <a:ext uri="{FF2B5EF4-FFF2-40B4-BE49-F238E27FC236}">
                <a16:creationId xmlns:a16="http://schemas.microsoft.com/office/drawing/2014/main" id="{2366B791-6130-027C-F17D-007FF9DA42C7}"/>
              </a:ext>
            </a:extLst>
          </p:cNvPr>
          <p:cNvSpPr txBox="1"/>
          <p:nvPr/>
        </p:nvSpPr>
        <p:spPr>
          <a:xfrm>
            <a:off x="4360097" y="4525882"/>
            <a:ext cx="3183533" cy="1386465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marL="139700">
              <a:buClr>
                <a:schemeClr val="accent1"/>
              </a:buClr>
              <a:defRPr/>
            </a:pPr>
            <a:r>
              <a:rPr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The main goal is to generate synthetic data, not investigate hidden states.</a:t>
            </a:r>
            <a:endParaRPr lang="ja-JP" altLang="en-US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2" name="テキスト ボックス 35">
            <a:extLst>
              <a:ext uri="{FF2B5EF4-FFF2-40B4-BE49-F238E27FC236}">
                <a16:creationId xmlns:a16="http://schemas.microsoft.com/office/drawing/2014/main" id="{2A9117D3-F058-6A47-3029-AAE16BDD6251}"/>
              </a:ext>
            </a:extLst>
          </p:cNvPr>
          <p:cNvSpPr txBox="1"/>
          <p:nvPr/>
        </p:nvSpPr>
        <p:spPr>
          <a:xfrm>
            <a:off x="8157072" y="4525882"/>
            <a:ext cx="3183533" cy="1386465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marL="139700">
              <a:buClr>
                <a:schemeClr val="accent1"/>
              </a:buClr>
              <a:defRPr/>
            </a:pPr>
            <a:r>
              <a:rPr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BLE is structured data.</a:t>
            </a:r>
            <a:endParaRPr lang="ja-JP" altLang="en-US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6363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BE520-391A-E208-562D-337277754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2D0305-5662-88CD-0101-F9AD9F96A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altLang="ja-JP" dirty="0"/>
              <a:t>Data Selection</a:t>
            </a:r>
            <a:endParaRPr lang="ja-JP" altLang="en-US" sz="24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9D3A0CE-DCE8-AA54-A084-A378605F118D}"/>
              </a:ext>
            </a:extLst>
          </p:cNvPr>
          <p:cNvSpPr txBox="1"/>
          <p:nvPr/>
        </p:nvSpPr>
        <p:spPr>
          <a:xfrm>
            <a:off x="714375" y="1276350"/>
            <a:ext cx="762000" cy="13335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endParaRPr kumimoji="1" lang="ja-JP" altLang="en-US" dirty="0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386FFC3A-F952-474B-9EB4-91D5C80D2A16}"/>
              </a:ext>
            </a:extLst>
          </p:cNvPr>
          <p:cNvSpPr/>
          <p:nvPr/>
        </p:nvSpPr>
        <p:spPr>
          <a:xfrm>
            <a:off x="371475" y="2008878"/>
            <a:ext cx="8533901" cy="65443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SmartTag (nearby)</a:t>
            </a:r>
            <a:endParaRPr kumimoji="1" lang="ja-JP" altLang="en-US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9BE9B312-C384-BDAC-8A89-6C0BE80CF645}"/>
              </a:ext>
            </a:extLst>
          </p:cNvPr>
          <p:cNvSpPr/>
          <p:nvPr/>
        </p:nvSpPr>
        <p:spPr>
          <a:xfrm>
            <a:off x="371475" y="1175998"/>
            <a:ext cx="11449048" cy="654431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lang="en-US" altLang="ja-JP" sz="2800" b="1" dirty="0">
                <a:latin typeface="Meiryo" panose="020B0604030504040204" pitchFamily="34" charset="-128"/>
                <a:ea typeface="Meiryo" panose="020B0604030504040204" pitchFamily="34" charset="-128"/>
              </a:rPr>
              <a:t>Preprocessed SmartTag (nearby)</a:t>
            </a:r>
            <a:endParaRPr kumimoji="1" lang="ja-JP" altLang="en-US" sz="28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E592193F-D91A-D51F-54E7-C003DBF0457A}"/>
              </a:ext>
            </a:extLst>
          </p:cNvPr>
          <p:cNvSpPr/>
          <p:nvPr/>
        </p:nvSpPr>
        <p:spPr>
          <a:xfrm>
            <a:off x="9116923" y="2008878"/>
            <a:ext cx="2703600" cy="65443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Preprocessed</a:t>
            </a:r>
            <a:endParaRPr kumimoji="1" lang="ja-JP" altLang="en-US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3" name="グループ化 23">
            <a:extLst>
              <a:ext uri="{FF2B5EF4-FFF2-40B4-BE49-F238E27FC236}">
                <a16:creationId xmlns:a16="http://schemas.microsoft.com/office/drawing/2014/main" id="{CA2ADE26-91E3-7496-87CC-98A2AB824E60}"/>
              </a:ext>
            </a:extLst>
          </p:cNvPr>
          <p:cNvGrpSpPr/>
          <p:nvPr/>
        </p:nvGrpSpPr>
        <p:grpSpPr>
          <a:xfrm>
            <a:off x="753446" y="2982132"/>
            <a:ext cx="2045440" cy="2045440"/>
            <a:chOff x="2650454" y="3608624"/>
            <a:chExt cx="1563550" cy="1563550"/>
          </a:xfrm>
        </p:grpSpPr>
        <p:sp>
          <p:nvSpPr>
            <p:cNvPr id="27" name="円/楕円 42">
              <a:extLst>
                <a:ext uri="{FF2B5EF4-FFF2-40B4-BE49-F238E27FC236}">
                  <a16:creationId xmlns:a16="http://schemas.microsoft.com/office/drawing/2014/main" id="{1A282B4C-42D7-B720-2F23-95C658A57A54}"/>
                </a:ext>
              </a:extLst>
            </p:cNvPr>
            <p:cNvSpPr/>
            <p:nvPr/>
          </p:nvSpPr>
          <p:spPr>
            <a:xfrm>
              <a:off x="2650454" y="3608624"/>
              <a:ext cx="1563550" cy="15635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4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Meiryo" panose="020B0604030504040204" pitchFamily="34" charset="-128"/>
                <a:cs typeface="+mn-cs"/>
              </a:endParaRPr>
            </a:p>
          </p:txBody>
        </p:sp>
        <p:pic>
          <p:nvPicPr>
            <p:cNvPr id="28" name="グラフィックス 22" descr="Rating 1 Star with solid fill">
              <a:extLst>
                <a:ext uri="{FF2B5EF4-FFF2-40B4-BE49-F238E27FC236}">
                  <a16:creationId xmlns:a16="http://schemas.microsoft.com/office/drawing/2014/main" id="{BEEFC649-5B54-E6A4-35CE-FF2FA3CA9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993851" y="3952021"/>
              <a:ext cx="876756" cy="876756"/>
            </a:xfrm>
            <a:prstGeom prst="rect">
              <a:avLst/>
            </a:prstGeom>
          </p:spPr>
        </p:pic>
      </p:grpSp>
      <p:grpSp>
        <p:nvGrpSpPr>
          <p:cNvPr id="29" name="グループ化 24">
            <a:extLst>
              <a:ext uri="{FF2B5EF4-FFF2-40B4-BE49-F238E27FC236}">
                <a16:creationId xmlns:a16="http://schemas.microsoft.com/office/drawing/2014/main" id="{9E4D9263-DDD1-E325-DA6F-2B99B7157C7A}"/>
              </a:ext>
            </a:extLst>
          </p:cNvPr>
          <p:cNvGrpSpPr/>
          <p:nvPr/>
        </p:nvGrpSpPr>
        <p:grpSpPr>
          <a:xfrm>
            <a:off x="9393118" y="2982132"/>
            <a:ext cx="2045440" cy="2045440"/>
            <a:chOff x="2791040" y="1295828"/>
            <a:chExt cx="1563550" cy="1563550"/>
          </a:xfrm>
        </p:grpSpPr>
        <p:sp>
          <p:nvSpPr>
            <p:cNvPr id="30" name="円/楕円 41">
              <a:extLst>
                <a:ext uri="{FF2B5EF4-FFF2-40B4-BE49-F238E27FC236}">
                  <a16:creationId xmlns:a16="http://schemas.microsoft.com/office/drawing/2014/main" id="{4C5C97CD-4539-A8C9-A8EF-D4EA9BAC44DC}"/>
                </a:ext>
              </a:extLst>
            </p:cNvPr>
            <p:cNvSpPr/>
            <p:nvPr/>
          </p:nvSpPr>
          <p:spPr>
            <a:xfrm>
              <a:off x="2791040" y="1295828"/>
              <a:ext cx="1563550" cy="15635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Meiryo" panose="020B0604030504040204" pitchFamily="34" charset="-128"/>
                <a:cs typeface="+mn-cs"/>
              </a:endParaRPr>
            </a:p>
          </p:txBody>
        </p:sp>
        <p:pic>
          <p:nvPicPr>
            <p:cNvPr id="31" name="グラフィックス 8" descr="Robot with solid fill">
              <a:extLst>
                <a:ext uri="{FF2B5EF4-FFF2-40B4-BE49-F238E27FC236}">
                  <a16:creationId xmlns:a16="http://schemas.microsoft.com/office/drawing/2014/main" id="{17795216-12E5-7DC7-3712-8DDDBB0BD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3134436" y="1639225"/>
              <a:ext cx="876756" cy="876756"/>
            </a:xfrm>
            <a:prstGeom prst="rect">
              <a:avLst/>
            </a:prstGeom>
          </p:spPr>
        </p:pic>
      </p:grpSp>
      <p:grpSp>
        <p:nvGrpSpPr>
          <p:cNvPr id="35" name="グループ化 24">
            <a:extLst>
              <a:ext uri="{FF2B5EF4-FFF2-40B4-BE49-F238E27FC236}">
                <a16:creationId xmlns:a16="http://schemas.microsoft.com/office/drawing/2014/main" id="{DB1C08DA-21DC-0C4D-D9F3-4665973F853D}"/>
              </a:ext>
            </a:extLst>
          </p:cNvPr>
          <p:cNvGrpSpPr/>
          <p:nvPr/>
        </p:nvGrpSpPr>
        <p:grpSpPr>
          <a:xfrm>
            <a:off x="3633337" y="2982132"/>
            <a:ext cx="2045440" cy="2045440"/>
            <a:chOff x="2791040" y="1295828"/>
            <a:chExt cx="1563550" cy="1563550"/>
          </a:xfrm>
        </p:grpSpPr>
        <p:sp>
          <p:nvSpPr>
            <p:cNvPr id="36" name="円/楕円 41">
              <a:extLst>
                <a:ext uri="{FF2B5EF4-FFF2-40B4-BE49-F238E27FC236}">
                  <a16:creationId xmlns:a16="http://schemas.microsoft.com/office/drawing/2014/main" id="{E906045E-18C6-6F10-074A-C23207D057A6}"/>
                </a:ext>
              </a:extLst>
            </p:cNvPr>
            <p:cNvSpPr/>
            <p:nvPr/>
          </p:nvSpPr>
          <p:spPr>
            <a:xfrm>
              <a:off x="2791040" y="1295828"/>
              <a:ext cx="1563550" cy="15635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Meiryo" panose="020B0604030504040204" pitchFamily="34" charset="-128"/>
                <a:cs typeface="+mn-cs"/>
              </a:endParaRPr>
            </a:p>
          </p:txBody>
        </p:sp>
        <p:pic>
          <p:nvPicPr>
            <p:cNvPr id="37" name="グラフィックス 8" descr="Seesaw with solid fill">
              <a:extLst>
                <a:ext uri="{FF2B5EF4-FFF2-40B4-BE49-F238E27FC236}">
                  <a16:creationId xmlns:a16="http://schemas.microsoft.com/office/drawing/2014/main" id="{EB532E1F-D4EE-078E-EB86-303E24314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3134436" y="1639225"/>
              <a:ext cx="876756" cy="876756"/>
            </a:xfrm>
            <a:prstGeom prst="rect">
              <a:avLst/>
            </a:prstGeom>
          </p:spPr>
        </p:pic>
      </p:grpSp>
      <p:grpSp>
        <p:nvGrpSpPr>
          <p:cNvPr id="42" name="グループ化 24">
            <a:extLst>
              <a:ext uri="{FF2B5EF4-FFF2-40B4-BE49-F238E27FC236}">
                <a16:creationId xmlns:a16="http://schemas.microsoft.com/office/drawing/2014/main" id="{838F3945-D3C6-773A-6295-511BDC54F352}"/>
              </a:ext>
            </a:extLst>
          </p:cNvPr>
          <p:cNvGrpSpPr/>
          <p:nvPr/>
        </p:nvGrpSpPr>
        <p:grpSpPr>
          <a:xfrm>
            <a:off x="6513228" y="2982132"/>
            <a:ext cx="2045440" cy="2045440"/>
            <a:chOff x="2791040" y="1295828"/>
            <a:chExt cx="1563550" cy="1563550"/>
          </a:xfrm>
        </p:grpSpPr>
        <p:sp>
          <p:nvSpPr>
            <p:cNvPr id="43" name="円/楕円 41">
              <a:extLst>
                <a:ext uri="{FF2B5EF4-FFF2-40B4-BE49-F238E27FC236}">
                  <a16:creationId xmlns:a16="http://schemas.microsoft.com/office/drawing/2014/main" id="{22E771D9-046A-7CA2-4BF8-F7AAB6B5D5F4}"/>
                </a:ext>
              </a:extLst>
            </p:cNvPr>
            <p:cNvSpPr/>
            <p:nvPr/>
          </p:nvSpPr>
          <p:spPr>
            <a:xfrm>
              <a:off x="2791040" y="1295828"/>
              <a:ext cx="1563550" cy="15635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Meiryo" panose="020B0604030504040204" pitchFamily="34" charset="-128"/>
                <a:cs typeface="+mn-cs"/>
              </a:endParaRPr>
            </a:p>
          </p:txBody>
        </p:sp>
        <p:pic>
          <p:nvPicPr>
            <p:cNvPr id="44" name="グラフィックス 8" descr="Downward trend graph with solid fill">
              <a:extLst>
                <a:ext uri="{FF2B5EF4-FFF2-40B4-BE49-F238E27FC236}">
                  <a16:creationId xmlns:a16="http://schemas.microsoft.com/office/drawing/2014/main" id="{968C74E6-BEAE-E0B6-E671-EA5F7B000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3134436" y="1639225"/>
              <a:ext cx="876756" cy="876756"/>
            </a:xfrm>
            <a:prstGeom prst="rect">
              <a:avLst/>
            </a:prstGeom>
          </p:spPr>
        </p:pic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11D39F6D-DD86-51B4-16D1-FE9B8198DAEE}"/>
              </a:ext>
            </a:extLst>
          </p:cNvPr>
          <p:cNvSpPr/>
          <p:nvPr/>
        </p:nvSpPr>
        <p:spPr>
          <a:xfrm>
            <a:off x="371478" y="5243203"/>
            <a:ext cx="2809376" cy="6768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20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Small data volume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0C7B2D9-992A-AA86-9106-3E56835638AF}"/>
              </a:ext>
            </a:extLst>
          </p:cNvPr>
          <p:cNvSpPr/>
          <p:nvPr/>
        </p:nvSpPr>
        <p:spPr>
          <a:xfrm>
            <a:off x="3251369" y="5243203"/>
            <a:ext cx="2809376" cy="6768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20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Can be compared with Stefan's results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521B10E-995A-19A8-6BBD-F11C4B881595}"/>
              </a:ext>
            </a:extLst>
          </p:cNvPr>
          <p:cNvSpPr/>
          <p:nvPr/>
        </p:nvSpPr>
        <p:spPr>
          <a:xfrm>
            <a:off x="6131260" y="5243203"/>
            <a:ext cx="2809376" cy="6768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20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Low accurac</a:t>
            </a:r>
            <a:r>
              <a:rPr lang="en-US" sz="20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</a:t>
            </a:r>
            <a:endParaRPr kumimoji="1" lang="en-US" sz="2000" dirty="0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DF4E3B0-2F29-2F74-7302-C5A5F91FDE8C}"/>
              </a:ext>
            </a:extLst>
          </p:cNvPr>
          <p:cNvSpPr/>
          <p:nvPr/>
        </p:nvSpPr>
        <p:spPr>
          <a:xfrm>
            <a:off x="9011150" y="5243203"/>
            <a:ext cx="2809376" cy="6768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20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The existing model </a:t>
            </a:r>
          </a:p>
          <a:p>
            <a:pPr algn="ctr">
              <a:buClr>
                <a:schemeClr val="accent1"/>
              </a:buClr>
            </a:pPr>
            <a:r>
              <a:rPr kumimoji="1" lang="en-US" sz="20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can be used</a:t>
            </a:r>
          </a:p>
        </p:txBody>
      </p:sp>
    </p:spTree>
    <p:extLst>
      <p:ext uri="{BB962C8B-B14F-4D97-AF65-F5344CB8AC3E}">
        <p14:creationId xmlns:p14="http://schemas.microsoft.com/office/powerpoint/2010/main" val="2418626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2A4F7-273C-0938-F553-4F099BF11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DEAF-AF50-0452-2F62-19436E106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lang="en-GB" altLang="ja-JP" dirty="0"/>
              <a:t>Data Selection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0DD5AE-C90C-07CC-12BC-4FE585A5B3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22</a:t>
            </a:fld>
            <a:endParaRPr lang="ja-JP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2C43C1-7136-2A4D-2D6C-A29CFECAA98F}"/>
              </a:ext>
            </a:extLst>
          </p:cNvPr>
          <p:cNvSpPr/>
          <p:nvPr/>
        </p:nvSpPr>
        <p:spPr>
          <a:xfrm>
            <a:off x="371475" y="6129338"/>
            <a:ext cx="11147590" cy="592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>
              <a:buClr>
                <a:schemeClr val="accent1"/>
              </a:buClr>
            </a:pPr>
            <a:endParaRPr kumimoji="1" lang="en-US" sz="1000" dirty="0">
              <a:solidFill>
                <a:schemeClr val="tx1">
                  <a:lumMod val="20000"/>
                  <a:lumOff val="8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7E96C65F-E5A3-6CF0-DDA7-FB17977EED2D}"/>
              </a:ext>
            </a:extLst>
          </p:cNvPr>
          <p:cNvSpPr txBox="1">
            <a:spLocks/>
          </p:cNvSpPr>
          <p:nvPr/>
        </p:nvSpPr>
        <p:spPr>
          <a:xfrm>
            <a:off x="11251635" y="6356350"/>
            <a:ext cx="56889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ja-JP"/>
            </a:defPPr>
            <a:lvl1pPr marL="0" algn="r" defTabSz="914400" rtl="0" eaLnBrk="1" latinLnBrk="0" hangingPunct="1">
              <a:defRPr kumimoji="1" sz="900" b="0" i="0" kern="1200">
                <a:solidFill>
                  <a:schemeClr val="tx1">
                    <a:tint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84680-B901-7B4E-B61D-104198092958}" type="slidenum">
              <a:rPr lang="ja-JP" altLang="en-US" smtClean="0"/>
              <a:pPr/>
              <a:t>22</a:t>
            </a:fld>
            <a:endParaRPr lang="ja-JP" alt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D8BEB2-9F6F-8303-41DF-F0B74BFD08C9}"/>
              </a:ext>
            </a:extLst>
          </p:cNvPr>
          <p:cNvGrpSpPr/>
          <p:nvPr/>
        </p:nvGrpSpPr>
        <p:grpSpPr>
          <a:xfrm>
            <a:off x="371477" y="1160463"/>
            <a:ext cx="4023417" cy="828676"/>
            <a:chOff x="371477" y="1160463"/>
            <a:chExt cx="4023417" cy="828676"/>
          </a:xfrm>
        </p:grpSpPr>
        <p:sp>
          <p:nvSpPr>
            <p:cNvPr id="40" name="テキスト ボックス 15">
              <a:extLst>
                <a:ext uri="{FF2B5EF4-FFF2-40B4-BE49-F238E27FC236}">
                  <a16:creationId xmlns:a16="http://schemas.microsoft.com/office/drawing/2014/main" id="{2ABFD401-632A-F379-77C5-52ADF7AEFCF4}"/>
                </a:ext>
              </a:extLst>
            </p:cNvPr>
            <p:cNvSpPr txBox="1"/>
            <p:nvPr/>
          </p:nvSpPr>
          <p:spPr>
            <a:xfrm>
              <a:off x="386765" y="1160463"/>
              <a:ext cx="4008129" cy="828675"/>
            </a:xfrm>
            <a:prstGeom prst="rect">
              <a:avLst/>
            </a:prstGeom>
            <a:noFill/>
          </p:spPr>
          <p:txBody>
            <a:bodyPr wrap="none" lIns="756000" tIns="36000" rIns="36000" bIns="36000" rtlCol="0" anchor="b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Number of packets</a:t>
              </a:r>
            </a:p>
          </p:txBody>
        </p:sp>
        <p:cxnSp>
          <p:nvCxnSpPr>
            <p:cNvPr id="41" name="直線コネクタ 16">
              <a:extLst>
                <a:ext uri="{FF2B5EF4-FFF2-40B4-BE49-F238E27FC236}">
                  <a16:creationId xmlns:a16="http://schemas.microsoft.com/office/drawing/2014/main" id="{A69862BB-4551-BC36-97F4-58CB71F10BB6}"/>
                </a:ext>
              </a:extLst>
            </p:cNvPr>
            <p:cNvCxnSpPr>
              <a:cxnSpLocks/>
            </p:cNvCxnSpPr>
            <p:nvPr/>
          </p:nvCxnSpPr>
          <p:spPr>
            <a:xfrm>
              <a:off x="371477" y="1989138"/>
              <a:ext cx="4008129" cy="0"/>
            </a:xfrm>
            <a:prstGeom prst="line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Graphic 41" descr="Rating 1 Star outline">
              <a:extLst>
                <a:ext uri="{FF2B5EF4-FFF2-40B4-BE49-F238E27FC236}">
                  <a16:creationId xmlns:a16="http://schemas.microsoft.com/office/drawing/2014/main" id="{48E88FC5-D229-8E62-E533-888FF49EE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386765" y="1269139"/>
              <a:ext cx="720000" cy="720000"/>
            </a:xfrm>
            <a:prstGeom prst="rect">
              <a:avLst/>
            </a:prstGeom>
          </p:spPr>
        </p:pic>
      </p:grpSp>
      <p:sp>
        <p:nvSpPr>
          <p:cNvPr id="7" name="テキスト ボックス 15">
            <a:extLst>
              <a:ext uri="{FF2B5EF4-FFF2-40B4-BE49-F238E27FC236}">
                <a16:creationId xmlns:a16="http://schemas.microsoft.com/office/drawing/2014/main" id="{C49435B5-CFAA-AD46-C246-A99584F77613}"/>
              </a:ext>
            </a:extLst>
          </p:cNvPr>
          <p:cNvSpPr txBox="1"/>
          <p:nvPr/>
        </p:nvSpPr>
        <p:spPr>
          <a:xfrm>
            <a:off x="4903147" y="1160463"/>
            <a:ext cx="6886800" cy="828675"/>
          </a:xfrm>
          <a:prstGeom prst="rect">
            <a:avLst/>
          </a:prstGeom>
          <a:noFill/>
        </p:spPr>
        <p:txBody>
          <a:bodyPr wrap="none" lIns="756000" tIns="36000" rIns="36000" bIns="36000" rtlCol="0" anchor="b">
            <a:noAutofit/>
          </a:bodyPr>
          <a:lstStyle/>
          <a:p>
            <a:pPr>
              <a:buClr>
                <a:schemeClr val="accent1"/>
              </a:buClr>
            </a:pPr>
            <a:r>
              <a:rPr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Accuracy</a:t>
            </a:r>
          </a:p>
        </p:txBody>
      </p:sp>
      <p:cxnSp>
        <p:nvCxnSpPr>
          <p:cNvPr id="8" name="直線コネクタ 16">
            <a:extLst>
              <a:ext uri="{FF2B5EF4-FFF2-40B4-BE49-F238E27FC236}">
                <a16:creationId xmlns:a16="http://schemas.microsoft.com/office/drawing/2014/main" id="{CF1F0451-B69E-18E6-A226-A46E36D0D700}"/>
              </a:ext>
            </a:extLst>
          </p:cNvPr>
          <p:cNvCxnSpPr>
            <a:cxnSpLocks/>
          </p:cNvCxnSpPr>
          <p:nvPr/>
        </p:nvCxnSpPr>
        <p:spPr>
          <a:xfrm>
            <a:off x="4903147" y="1989138"/>
            <a:ext cx="6886800" cy="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Downward trend graph outline">
            <a:extLst>
              <a:ext uri="{FF2B5EF4-FFF2-40B4-BE49-F238E27FC236}">
                <a16:creationId xmlns:a16="http://schemas.microsoft.com/office/drawing/2014/main" id="{EB82A659-5367-32AC-2AD9-03171670C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918435" y="1269139"/>
            <a:ext cx="720000" cy="720000"/>
          </a:xfrm>
          <a:prstGeom prst="rect">
            <a:avLst/>
          </a:prstGeom>
        </p:spPr>
      </p:pic>
      <p:pic>
        <p:nvPicPr>
          <p:cNvPr id="30" name="Picture 29" descr="A graph of a number of packets&#10;&#10;Description automatically generated">
            <a:extLst>
              <a:ext uri="{FF2B5EF4-FFF2-40B4-BE49-F238E27FC236}">
                <a16:creationId xmlns:a16="http://schemas.microsoft.com/office/drawing/2014/main" id="{D2B5EDD8-F46A-35D0-7343-52ADF74946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736" y="2815939"/>
            <a:ext cx="3978557" cy="248659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7CDDF16-B020-35F2-E4FB-A70814F5FD1F}"/>
              </a:ext>
            </a:extLst>
          </p:cNvPr>
          <p:cNvSpPr/>
          <p:nvPr/>
        </p:nvSpPr>
        <p:spPr>
          <a:xfrm>
            <a:off x="1920240" y="4556760"/>
            <a:ext cx="160020" cy="5105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en-US" dirty="0"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522678F-B191-FF84-A991-9C60E87C6F3C}"/>
              </a:ext>
            </a:extLst>
          </p:cNvPr>
          <p:cNvGrpSpPr/>
          <p:nvPr/>
        </p:nvGrpSpPr>
        <p:grpSpPr>
          <a:xfrm>
            <a:off x="4903147" y="2106625"/>
            <a:ext cx="6917378" cy="3905226"/>
            <a:chOff x="4903147" y="2224110"/>
            <a:chExt cx="6917378" cy="3905226"/>
          </a:xfrm>
        </p:grpSpPr>
        <p:pic>
          <p:nvPicPr>
            <p:cNvPr id="11" name="Picture 10" descr="A graph with a line&#10;&#10;Description automatically generated">
              <a:extLst>
                <a:ext uri="{FF2B5EF4-FFF2-40B4-BE49-F238E27FC236}">
                  <a16:creationId xmlns:a16="http://schemas.microsoft.com/office/drawing/2014/main" id="{2A57D890-9D87-59E5-3875-EFA8DF437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03147" y="2224110"/>
              <a:ext cx="3430803" cy="1919330"/>
            </a:xfrm>
            <a:prstGeom prst="rect">
              <a:avLst/>
            </a:prstGeom>
          </p:spPr>
        </p:pic>
        <p:pic>
          <p:nvPicPr>
            <p:cNvPr id="13" name="Picture 12" descr="A graph with numbers and percentages&#10;&#10;Description automatically generated">
              <a:extLst>
                <a:ext uri="{FF2B5EF4-FFF2-40B4-BE49-F238E27FC236}">
                  <a16:creationId xmlns:a16="http://schemas.microsoft.com/office/drawing/2014/main" id="{9093B81A-3576-401E-94BE-F0E130479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89722" y="2224110"/>
              <a:ext cx="3430803" cy="1919330"/>
            </a:xfrm>
            <a:prstGeom prst="rect">
              <a:avLst/>
            </a:prstGeom>
          </p:spPr>
        </p:pic>
        <p:pic>
          <p:nvPicPr>
            <p:cNvPr id="15" name="Picture 14" descr="A screen shot of a graph&#10;&#10;Description automatically generated">
              <a:extLst>
                <a:ext uri="{FF2B5EF4-FFF2-40B4-BE49-F238E27FC236}">
                  <a16:creationId xmlns:a16="http://schemas.microsoft.com/office/drawing/2014/main" id="{BB71169C-DBEF-C294-B929-72BF4353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903147" y="4210006"/>
              <a:ext cx="3430803" cy="1919330"/>
            </a:xfrm>
            <a:prstGeom prst="rect">
              <a:avLst/>
            </a:prstGeom>
          </p:spPr>
        </p:pic>
        <p:pic>
          <p:nvPicPr>
            <p:cNvPr id="17" name="Picture 16" descr="A graph with numbers and percentages&#10;&#10;Description automatically generated">
              <a:extLst>
                <a:ext uri="{FF2B5EF4-FFF2-40B4-BE49-F238E27FC236}">
                  <a16:creationId xmlns:a16="http://schemas.microsoft.com/office/drawing/2014/main" id="{1D8774AB-3A38-9516-352D-2C73EC072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389722" y="4210006"/>
              <a:ext cx="3430803" cy="19193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3227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B47C16D-6097-48D6-CB8C-0605EA5C4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13BF8-AEF7-151E-4761-738F020CC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lang="en-GB" altLang="ja-JP" dirty="0"/>
              <a:t>Data Selection (Number of packets)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2A987E-7544-6A8D-4238-6CBC9EAD84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23</a:t>
            </a:fld>
            <a:endParaRPr lang="ja-JP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558193-D426-078F-1C25-693329164EC3}"/>
              </a:ext>
            </a:extLst>
          </p:cNvPr>
          <p:cNvSpPr/>
          <p:nvPr/>
        </p:nvSpPr>
        <p:spPr>
          <a:xfrm>
            <a:off x="371475" y="6129338"/>
            <a:ext cx="11147590" cy="592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>
              <a:buClr>
                <a:schemeClr val="accent1"/>
              </a:buClr>
            </a:pPr>
            <a:endParaRPr kumimoji="1" lang="en-US" sz="1000" dirty="0">
              <a:solidFill>
                <a:schemeClr val="tx1">
                  <a:lumMod val="20000"/>
                  <a:lumOff val="8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33A07FD3-C1F4-374B-2442-BA3D9EC76B55}"/>
              </a:ext>
            </a:extLst>
          </p:cNvPr>
          <p:cNvSpPr txBox="1">
            <a:spLocks/>
          </p:cNvSpPr>
          <p:nvPr/>
        </p:nvSpPr>
        <p:spPr>
          <a:xfrm>
            <a:off x="11251635" y="6356350"/>
            <a:ext cx="56889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ja-JP"/>
            </a:defPPr>
            <a:lvl1pPr marL="0" algn="r" defTabSz="914400" rtl="0" eaLnBrk="1" latinLnBrk="0" hangingPunct="1">
              <a:defRPr kumimoji="1" sz="900" b="0" i="0" kern="1200">
                <a:solidFill>
                  <a:schemeClr val="tx1">
                    <a:tint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84680-B901-7B4E-B61D-104198092958}" type="slidenum">
              <a:rPr lang="ja-JP" altLang="en-US" smtClean="0"/>
              <a:pPr/>
              <a:t>23</a:t>
            </a:fld>
            <a:endParaRPr lang="ja-JP" altLang="en-US" dirty="0"/>
          </a:p>
        </p:txBody>
      </p:sp>
      <p:cxnSp>
        <p:nvCxnSpPr>
          <p:cNvPr id="8" name="直線コネクタ 16">
            <a:extLst>
              <a:ext uri="{FF2B5EF4-FFF2-40B4-BE49-F238E27FC236}">
                <a16:creationId xmlns:a16="http://schemas.microsoft.com/office/drawing/2014/main" id="{62801B65-FCF9-189D-9EF1-5B4C84395F94}"/>
              </a:ext>
            </a:extLst>
          </p:cNvPr>
          <p:cNvCxnSpPr>
            <a:cxnSpLocks/>
          </p:cNvCxnSpPr>
          <p:nvPr/>
        </p:nvCxnSpPr>
        <p:spPr>
          <a:xfrm>
            <a:off x="4903147" y="1989138"/>
            <a:ext cx="6886800" cy="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Downward trend graph outline">
            <a:extLst>
              <a:ext uri="{FF2B5EF4-FFF2-40B4-BE49-F238E27FC236}">
                <a16:creationId xmlns:a16="http://schemas.microsoft.com/office/drawing/2014/main" id="{2401D43C-620D-233B-275E-8E4F3ACD2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918435" y="1269139"/>
            <a:ext cx="720000" cy="720000"/>
          </a:xfrm>
          <a:prstGeom prst="rect">
            <a:avLst/>
          </a:prstGeom>
        </p:spPr>
      </p:pic>
      <p:pic>
        <p:nvPicPr>
          <p:cNvPr id="30" name="Picture 29" descr="A graph of a number of packets&#10;&#10;Description automatically generated">
            <a:extLst>
              <a:ext uri="{FF2B5EF4-FFF2-40B4-BE49-F238E27FC236}">
                <a16:creationId xmlns:a16="http://schemas.microsoft.com/office/drawing/2014/main" id="{517E03AD-B45D-AA26-834E-7367F8536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0975" y="967386"/>
            <a:ext cx="7970051" cy="498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37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2244A84-F670-ECE4-262F-9B021AC86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C0849-80C1-D716-18F9-360812011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lang="en-GB" altLang="ja-JP" dirty="0"/>
              <a:t>Data Selection (Accuracy)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85C7D0-A903-148F-0438-89CE4D485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24</a:t>
            </a:fld>
            <a:endParaRPr lang="ja-JP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17285F-6FA1-21A3-19FA-8264F6A7BC58}"/>
              </a:ext>
            </a:extLst>
          </p:cNvPr>
          <p:cNvSpPr/>
          <p:nvPr/>
        </p:nvSpPr>
        <p:spPr>
          <a:xfrm>
            <a:off x="371475" y="6129338"/>
            <a:ext cx="11147590" cy="592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>
              <a:buClr>
                <a:schemeClr val="accent1"/>
              </a:buClr>
            </a:pPr>
            <a:endParaRPr kumimoji="1" lang="en-US" sz="1000" dirty="0">
              <a:solidFill>
                <a:schemeClr val="tx1">
                  <a:lumMod val="20000"/>
                  <a:lumOff val="8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9B16540B-DA39-6749-DBE9-D00D7519BF4E}"/>
              </a:ext>
            </a:extLst>
          </p:cNvPr>
          <p:cNvSpPr txBox="1">
            <a:spLocks/>
          </p:cNvSpPr>
          <p:nvPr/>
        </p:nvSpPr>
        <p:spPr>
          <a:xfrm>
            <a:off x="11251635" y="6356350"/>
            <a:ext cx="56889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ja-JP"/>
            </a:defPPr>
            <a:lvl1pPr marL="0" algn="r" defTabSz="914400" rtl="0" eaLnBrk="1" latinLnBrk="0" hangingPunct="1">
              <a:defRPr kumimoji="1" sz="900" b="0" i="0" kern="1200">
                <a:solidFill>
                  <a:schemeClr val="tx1">
                    <a:tint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84680-B901-7B4E-B61D-104198092958}" type="slidenum">
              <a:rPr lang="ja-JP" altLang="en-US" smtClean="0"/>
              <a:pPr/>
              <a:t>24</a:t>
            </a:fld>
            <a:endParaRPr lang="ja-JP" altLang="en-US" dirty="0"/>
          </a:p>
        </p:txBody>
      </p:sp>
      <p:pic>
        <p:nvPicPr>
          <p:cNvPr id="11" name="Picture 10" descr="A graph with a line&#10;&#10;Description automatically generated">
            <a:extLst>
              <a:ext uri="{FF2B5EF4-FFF2-40B4-BE49-F238E27FC236}">
                <a16:creationId xmlns:a16="http://schemas.microsoft.com/office/drawing/2014/main" id="{DB09062C-F933-D813-E77C-02D6359A7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468" y="976834"/>
            <a:ext cx="4359536" cy="2438901"/>
          </a:xfrm>
          <a:prstGeom prst="rect">
            <a:avLst/>
          </a:prstGeom>
        </p:spPr>
      </p:pic>
      <p:pic>
        <p:nvPicPr>
          <p:cNvPr id="13" name="Picture 12" descr="A graph with numbers and percentages&#10;&#10;Description automatically generated">
            <a:extLst>
              <a:ext uri="{FF2B5EF4-FFF2-40B4-BE49-F238E27FC236}">
                <a16:creationId xmlns:a16="http://schemas.microsoft.com/office/drawing/2014/main" id="{6610BAEE-AA49-AE7C-1AB2-87E188BE8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997" y="976834"/>
            <a:ext cx="4359536" cy="2438901"/>
          </a:xfrm>
          <a:prstGeom prst="rect">
            <a:avLst/>
          </a:prstGeom>
        </p:spPr>
      </p:pic>
      <p:pic>
        <p:nvPicPr>
          <p:cNvPr id="15" name="Picture 14" descr="A screen shot of a graph&#10;&#10;Description automatically generated">
            <a:extLst>
              <a:ext uri="{FF2B5EF4-FFF2-40B4-BE49-F238E27FC236}">
                <a16:creationId xmlns:a16="http://schemas.microsoft.com/office/drawing/2014/main" id="{BEFBDE51-7468-A20D-8FA0-BD59227A50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468" y="3500320"/>
            <a:ext cx="4359536" cy="2438901"/>
          </a:xfrm>
          <a:prstGeom prst="rect">
            <a:avLst/>
          </a:prstGeom>
        </p:spPr>
      </p:pic>
      <p:pic>
        <p:nvPicPr>
          <p:cNvPr id="17" name="Picture 16" descr="A graph with numbers and percentages&#10;&#10;Description automatically generated">
            <a:extLst>
              <a:ext uri="{FF2B5EF4-FFF2-40B4-BE49-F238E27FC236}">
                <a16:creationId xmlns:a16="http://schemas.microsoft.com/office/drawing/2014/main" id="{49177119-2C20-DB6D-C895-22E9C6BA8D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0997" y="3500320"/>
            <a:ext cx="4359536" cy="243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938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67552-5964-4801-8FDB-9462004BA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9CEBE8-4480-3743-4535-512FC17058A2}"/>
              </a:ext>
            </a:extLst>
          </p:cNvPr>
          <p:cNvSpPr/>
          <p:nvPr/>
        </p:nvSpPr>
        <p:spPr>
          <a:xfrm flipV="1"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rgbClr val="6ECEFF">
                  <a:lumMod val="100000"/>
                </a:srgb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タイトル 6">
            <a:extLst>
              <a:ext uri="{FF2B5EF4-FFF2-40B4-BE49-F238E27FC236}">
                <a16:creationId xmlns:a16="http://schemas.microsoft.com/office/drawing/2014/main" id="{5A9CF8A3-F61E-62F6-62AD-B77A4B456712}"/>
              </a:ext>
            </a:extLst>
          </p:cNvPr>
          <p:cNvSpPr txBox="1">
            <a:spLocks/>
          </p:cNvSpPr>
          <p:nvPr/>
        </p:nvSpPr>
        <p:spPr>
          <a:xfrm>
            <a:off x="1698772" y="3012200"/>
            <a:ext cx="1989216" cy="719616"/>
          </a:xfrm>
          <a:prstGeom prst="rect">
            <a:avLst/>
          </a:prstGeom>
        </p:spPr>
        <p:txBody>
          <a:bodyPr vert="horz" wrap="square" lIns="0" tIns="3600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sz="4800" dirty="0">
                <a:solidFill>
                  <a:srgbClr val="6ECEFF"/>
                </a:solidFill>
                <a:latin typeface="Meiryo" panose="020B0604030504040204" pitchFamily="34" charset="-128"/>
              </a:rPr>
              <a:t>Index</a:t>
            </a:r>
            <a:endParaRPr lang="ja-JP" altLang="en-US" sz="4800">
              <a:solidFill>
                <a:srgbClr val="6ECEFF"/>
              </a:solidFill>
              <a:latin typeface="Meiryo" panose="020B0604030504040204" pitchFamily="34" charset="-128"/>
            </a:endParaRPr>
          </a:p>
        </p:txBody>
      </p:sp>
      <p:cxnSp>
        <p:nvCxnSpPr>
          <p:cNvPr id="20" name="直線コネクタ 4">
            <a:extLst>
              <a:ext uri="{FF2B5EF4-FFF2-40B4-BE49-F238E27FC236}">
                <a16:creationId xmlns:a16="http://schemas.microsoft.com/office/drawing/2014/main" id="{8A232ED2-BB54-B96C-D0C3-4D8D7FD04BBB}"/>
              </a:ext>
            </a:extLst>
          </p:cNvPr>
          <p:cNvCxnSpPr>
            <a:cxnSpLocks/>
          </p:cNvCxnSpPr>
          <p:nvPr/>
        </p:nvCxnSpPr>
        <p:spPr>
          <a:xfrm>
            <a:off x="1534883" y="2866276"/>
            <a:ext cx="0" cy="1011464"/>
          </a:xfrm>
          <a:prstGeom prst="line">
            <a:avLst/>
          </a:prstGeom>
          <a:ln w="38100">
            <a:gradFill>
              <a:gsLst>
                <a:gs pos="0">
                  <a:schemeClr val="tx2"/>
                </a:gs>
                <a:gs pos="25000">
                  <a:schemeClr val="accent1"/>
                </a:gs>
                <a:gs pos="75000">
                  <a:srgbClr val="3A779B"/>
                </a:gs>
                <a:gs pos="50000">
                  <a:schemeClr val="accent1">
                    <a:lumMod val="45000"/>
                    <a:lumOff val="55000"/>
                  </a:schemeClr>
                </a:gs>
                <a:gs pos="99000">
                  <a:schemeClr val="tx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14CC895-AB8C-6C93-6A6C-A2CC38EA6A65}"/>
              </a:ext>
            </a:extLst>
          </p:cNvPr>
          <p:cNvSpPr txBox="1"/>
          <p:nvPr/>
        </p:nvSpPr>
        <p:spPr>
          <a:xfrm>
            <a:off x="4788161" y="892045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Executive Summary</a:t>
            </a:r>
            <a:endParaRPr kumimoji="1" lang="ja-JP" altLang="en-US" sz="2800">
              <a:solidFill>
                <a:schemeClr val="tx2">
                  <a:lumMod val="50000"/>
                  <a:lumOff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3E7125-06F1-8DC5-DD24-6D65ADBB1B0F}"/>
              </a:ext>
            </a:extLst>
          </p:cNvPr>
          <p:cNvSpPr txBox="1"/>
          <p:nvPr/>
        </p:nvSpPr>
        <p:spPr>
          <a:xfrm>
            <a:off x="4788161" y="1792590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Introduction</a:t>
            </a:r>
            <a:endParaRPr kumimoji="1" lang="ja-JP" altLang="en-US" sz="2800">
              <a:solidFill>
                <a:schemeClr val="tx2">
                  <a:lumMod val="50000"/>
                  <a:lumOff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17FBA6-DB98-B4DD-A7AE-AE3CF515A856}"/>
              </a:ext>
            </a:extLst>
          </p:cNvPr>
          <p:cNvSpPr txBox="1"/>
          <p:nvPr/>
        </p:nvSpPr>
        <p:spPr>
          <a:xfrm>
            <a:off x="4788161" y="2693135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Background</a:t>
            </a:r>
            <a:endParaRPr kumimoji="1" lang="ja-JP" altLang="en-US" sz="2800">
              <a:solidFill>
                <a:schemeClr val="tx2">
                  <a:lumMod val="50000"/>
                  <a:lumOff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C2988F-CA0B-65EE-C596-41054719EA3B}"/>
              </a:ext>
            </a:extLst>
          </p:cNvPr>
          <p:cNvSpPr txBox="1"/>
          <p:nvPr/>
        </p:nvSpPr>
        <p:spPr>
          <a:xfrm>
            <a:off x="4788161" y="3593680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Design</a:t>
            </a:r>
            <a:endParaRPr kumimoji="1" lang="ja-JP" altLang="en-US" sz="2800">
              <a:solidFill>
                <a:schemeClr val="tx2">
                  <a:lumMod val="50000"/>
                  <a:lumOff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153713-5D79-83D5-1327-5529F40067CB}"/>
              </a:ext>
            </a:extLst>
          </p:cNvPr>
          <p:cNvSpPr txBox="1"/>
          <p:nvPr/>
        </p:nvSpPr>
        <p:spPr>
          <a:xfrm>
            <a:off x="4788161" y="4494225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lang="en-US" altLang="ja-JP" sz="28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Implementation</a:t>
            </a:r>
            <a:endParaRPr kumimoji="1" lang="ja-JP" altLang="en-US" sz="28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0CF2C8-ED0C-9521-7C7A-5F77C87D116D}"/>
              </a:ext>
            </a:extLst>
          </p:cNvPr>
          <p:cNvSpPr txBox="1"/>
          <p:nvPr/>
        </p:nvSpPr>
        <p:spPr>
          <a:xfrm>
            <a:off x="4788161" y="5394770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What I will do</a:t>
            </a:r>
            <a:endParaRPr kumimoji="1" lang="ja-JP" altLang="en-US" sz="2800">
              <a:solidFill>
                <a:schemeClr val="tx2">
                  <a:lumMod val="50000"/>
                  <a:lumOff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4968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タイトル 50">
            <a:extLst>
              <a:ext uri="{FF2B5EF4-FFF2-40B4-BE49-F238E27FC236}">
                <a16:creationId xmlns:a16="http://schemas.microsoft.com/office/drawing/2014/main" id="{92CB9074-D97B-4151-85ED-695CD8396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ja-JP" dirty="0"/>
              <a:t>Implementation</a:t>
            </a:r>
            <a:endParaRPr lang="en-US" altLang="ja-JP" dirty="0"/>
          </a:p>
        </p:txBody>
      </p:sp>
      <p:pic>
        <p:nvPicPr>
          <p:cNvPr id="8" name="グラフィックス 24" descr="電球と歯車 単色塗りつぶし">
            <a:extLst>
              <a:ext uri="{FF2B5EF4-FFF2-40B4-BE49-F238E27FC236}">
                <a16:creationId xmlns:a16="http://schemas.microsoft.com/office/drawing/2014/main" id="{FECBC602-E851-DCA0-C3ED-566ADC3E5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307111" y="979714"/>
            <a:ext cx="684637" cy="684637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CD8AEF8-B288-19E3-4551-EFFEEB9B2E27}"/>
              </a:ext>
            </a:extLst>
          </p:cNvPr>
          <p:cNvGrpSpPr/>
          <p:nvPr/>
        </p:nvGrpSpPr>
        <p:grpSpPr>
          <a:xfrm>
            <a:off x="859066" y="1322032"/>
            <a:ext cx="10468705" cy="5440719"/>
            <a:chOff x="859066" y="1672445"/>
            <a:chExt cx="10468705" cy="544071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8B43409-C704-D92C-7416-C45984830574}"/>
                </a:ext>
              </a:extLst>
            </p:cNvPr>
            <p:cNvGrpSpPr/>
            <p:nvPr/>
          </p:nvGrpSpPr>
          <p:grpSpPr>
            <a:xfrm>
              <a:off x="859066" y="4734685"/>
              <a:ext cx="3097994" cy="2378479"/>
              <a:chOff x="6210996" y="1433695"/>
              <a:chExt cx="1712589" cy="1245654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216C6FD-EA94-5FD2-89C7-2CB96993301B}"/>
                  </a:ext>
                </a:extLst>
              </p:cNvPr>
              <p:cNvSpPr txBox="1"/>
              <p:nvPr/>
            </p:nvSpPr>
            <p:spPr>
              <a:xfrm>
                <a:off x="6210999" y="1433695"/>
                <a:ext cx="1712586" cy="209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2000" dirty="0">
                    <a:solidFill>
                      <a:schemeClr val="accent1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Arial" pitchFamily="34" charset="0"/>
                  </a:rPr>
                  <a:t>Investigate columns</a:t>
                </a:r>
                <a:endParaRPr kumimoji="0" lang="ja-JP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Arial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ADE5072-5E6B-F42D-9191-2174AC55367A}"/>
                  </a:ext>
                </a:extLst>
              </p:cNvPr>
              <p:cNvSpPr txBox="1"/>
              <p:nvPr/>
            </p:nvSpPr>
            <p:spPr>
              <a:xfrm>
                <a:off x="6210996" y="1696446"/>
                <a:ext cx="1712586" cy="98290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R="0" lvl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Tx/>
                  <a:tabLst/>
                  <a:defRPr/>
                </a:pPr>
                <a:r>
                  <a:rPr kumimoji="0" lang="en-US" altLang="ja-JP" dirty="0">
                    <a:solidFill>
                      <a:schemeClr val="tx1">
                        <a:lumMod val="75000"/>
                      </a:schemeClr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Arial" pitchFamily="34" charset="0"/>
                  </a:rPr>
                  <a:t>Investigate the number of unique values for each column</a:t>
                </a:r>
                <a:endParaRPr kumimoji="0" lang="ja-JP" altLang="en-US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Arial" pitchFamily="34" charset="0"/>
                </a:endParaRPr>
              </a:p>
            </p:txBody>
          </p: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18D514B-A5D6-4EFA-8136-0C59303FA431}"/>
                </a:ext>
              </a:extLst>
            </p:cNvPr>
            <p:cNvSpPr/>
            <p:nvPr/>
          </p:nvSpPr>
          <p:spPr>
            <a:xfrm>
              <a:off x="1871746" y="3449126"/>
              <a:ext cx="1075858" cy="10758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960B389-C308-4172-9491-BD333D0DE647}"/>
                </a:ext>
              </a:extLst>
            </p:cNvPr>
            <p:cNvSpPr/>
            <p:nvPr/>
          </p:nvSpPr>
          <p:spPr>
            <a:xfrm>
              <a:off x="5556295" y="2560786"/>
              <a:ext cx="1075858" cy="107585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7DEA920-32E0-4014-9129-B53072595B7B}"/>
                </a:ext>
              </a:extLst>
            </p:cNvPr>
            <p:cNvSpPr/>
            <p:nvPr/>
          </p:nvSpPr>
          <p:spPr>
            <a:xfrm>
              <a:off x="9240844" y="1672445"/>
              <a:ext cx="1075858" cy="1075859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7" name="コネクタ: カギ線 26">
              <a:extLst>
                <a:ext uri="{FF2B5EF4-FFF2-40B4-BE49-F238E27FC236}">
                  <a16:creationId xmlns:a16="http://schemas.microsoft.com/office/drawing/2014/main" id="{26CEC24E-3CCD-47C1-825A-C04A1EC413A3}"/>
                </a:ext>
              </a:extLst>
            </p:cNvPr>
            <p:cNvCxnSpPr>
              <a:stCxn id="20" idx="6"/>
              <a:endCxn id="21" idx="2"/>
            </p:cNvCxnSpPr>
            <p:nvPr/>
          </p:nvCxnSpPr>
          <p:spPr>
            <a:xfrm flipV="1">
              <a:off x="2947605" y="3098715"/>
              <a:ext cx="2608691" cy="888340"/>
            </a:xfrm>
            <a:prstGeom prst="bentConnector3">
              <a:avLst/>
            </a:prstGeom>
            <a:ln w="38100">
              <a:solidFill>
                <a:srgbClr val="414141">
                  <a:lumMod val="10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コネクタ: カギ線 39">
              <a:extLst>
                <a:ext uri="{FF2B5EF4-FFF2-40B4-BE49-F238E27FC236}">
                  <a16:creationId xmlns:a16="http://schemas.microsoft.com/office/drawing/2014/main" id="{F0B761D7-6C31-4B8B-94F9-DCDE7E5D4946}"/>
                </a:ext>
              </a:extLst>
            </p:cNvPr>
            <p:cNvCxnSpPr>
              <a:cxnSpLocks/>
              <a:stCxn id="21" idx="6"/>
              <a:endCxn id="22" idx="2"/>
            </p:cNvCxnSpPr>
            <p:nvPr/>
          </p:nvCxnSpPr>
          <p:spPr>
            <a:xfrm flipV="1">
              <a:off x="6632154" y="2210374"/>
              <a:ext cx="2608691" cy="888341"/>
            </a:xfrm>
            <a:prstGeom prst="bentConnector3">
              <a:avLst/>
            </a:prstGeom>
            <a:ln w="38100">
              <a:solidFill>
                <a:srgbClr val="414141">
                  <a:lumMod val="10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7C7D01A-055A-45E5-8629-3A4393F04E5F}"/>
                </a:ext>
              </a:extLst>
            </p:cNvPr>
            <p:cNvGrpSpPr/>
            <p:nvPr/>
          </p:nvGrpSpPr>
          <p:grpSpPr>
            <a:xfrm>
              <a:off x="4545227" y="3750859"/>
              <a:ext cx="3097994" cy="2378479"/>
              <a:chOff x="6210996" y="1433695"/>
              <a:chExt cx="1712589" cy="124565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D5EE549-84E0-41FA-AA7D-F10512E3406B}"/>
                  </a:ext>
                </a:extLst>
              </p:cNvPr>
              <p:cNvSpPr txBox="1"/>
              <p:nvPr/>
            </p:nvSpPr>
            <p:spPr>
              <a:xfrm>
                <a:off x="6210999" y="1433695"/>
                <a:ext cx="1712586" cy="209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2000" dirty="0">
                    <a:solidFill>
                      <a:schemeClr val="accent2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Arial" pitchFamily="34" charset="0"/>
                  </a:rPr>
                  <a:t>Group columns</a:t>
                </a:r>
                <a:endParaRPr kumimoji="0" lang="ja-JP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Arial" pitchFamily="34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22C96E9-DAF2-4BD8-A62E-10E6FE281008}"/>
                  </a:ext>
                </a:extLst>
              </p:cNvPr>
              <p:cNvSpPr txBox="1"/>
              <p:nvPr/>
            </p:nvSpPr>
            <p:spPr>
              <a:xfrm>
                <a:off x="6210996" y="1696446"/>
                <a:ext cx="1712586" cy="98290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R="0" lvl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Tx/>
                  <a:tabLst/>
                  <a:defRPr/>
                </a:pPr>
                <a:r>
                  <a:rPr kumimoji="0" lang="en-US" altLang="ja-JP" dirty="0">
                    <a:solidFill>
                      <a:schemeClr val="tx1">
                        <a:lumMod val="75000"/>
                      </a:schemeClr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Arial" pitchFamily="34" charset="0"/>
                  </a:rPr>
                  <a:t>Treat highly related columns as the same state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BDA0719-A509-4E3B-A4AE-0A34D483E60B}"/>
                </a:ext>
              </a:extLst>
            </p:cNvPr>
            <p:cNvGrpSpPr/>
            <p:nvPr/>
          </p:nvGrpSpPr>
          <p:grpSpPr>
            <a:xfrm>
              <a:off x="8229777" y="2862518"/>
              <a:ext cx="3097994" cy="2378479"/>
              <a:chOff x="6210996" y="1433695"/>
              <a:chExt cx="1712589" cy="1245654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57A2B74-CD97-4CDC-BDB4-EF8DFAAB2255}"/>
                  </a:ext>
                </a:extLst>
              </p:cNvPr>
              <p:cNvSpPr txBox="1"/>
              <p:nvPr/>
            </p:nvSpPr>
            <p:spPr>
              <a:xfrm>
                <a:off x="6210999" y="1433695"/>
                <a:ext cx="1712586" cy="209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20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Arial" pitchFamily="34" charset="0"/>
                  </a:rPr>
                  <a:t>Run Markov model</a:t>
                </a:r>
                <a:endParaRPr kumimoji="0" lang="ja-JP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Arial" pitchFamily="34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7FCBAD6-446D-4459-9A1E-72B0A187C859}"/>
                  </a:ext>
                </a:extLst>
              </p:cNvPr>
              <p:cNvSpPr txBox="1"/>
              <p:nvPr/>
            </p:nvSpPr>
            <p:spPr>
              <a:xfrm>
                <a:off x="6210996" y="1696446"/>
                <a:ext cx="1712586" cy="98290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R="0" lvl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>
                      <a:lumMod val="50000"/>
                      <a:lumOff val="50000"/>
                    </a:schemeClr>
                  </a:buClr>
                  <a:buSzTx/>
                  <a:tabLst/>
                  <a:defRPr/>
                </a:pPr>
                <a:r>
                  <a:rPr kumimoji="0" lang="en-US" altLang="ja-JP" dirty="0">
                    <a:solidFill>
                      <a:schemeClr val="tx1">
                        <a:lumMod val="75000"/>
                      </a:schemeClr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Arial" pitchFamily="34" charset="0"/>
                  </a:rPr>
                  <a:t>Run a Markov model for each group of grouped columns</a:t>
                </a:r>
                <a:endParaRPr kumimoji="0" lang="ja-JP" altLang="en-US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Arial" pitchFamily="34" charset="0"/>
                </a:endParaRPr>
              </a:p>
            </p:txBody>
          </p:sp>
        </p:grpSp>
        <p:pic>
          <p:nvPicPr>
            <p:cNvPr id="2" name="グラフィックス 24" descr="Magnifying glass with solid fill">
              <a:extLst>
                <a:ext uri="{FF2B5EF4-FFF2-40B4-BE49-F238E27FC236}">
                  <a16:creationId xmlns:a16="http://schemas.microsoft.com/office/drawing/2014/main" id="{1D1DA3BB-E483-CF3D-BC23-5193463C3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2067357" y="3644736"/>
              <a:ext cx="684637" cy="684637"/>
            </a:xfrm>
            <a:prstGeom prst="rect">
              <a:avLst/>
            </a:prstGeom>
          </p:spPr>
        </p:pic>
        <p:pic>
          <p:nvPicPr>
            <p:cNvPr id="6" name="グラフィックス 24" descr="Hierarchy with solid fill">
              <a:extLst>
                <a:ext uri="{FF2B5EF4-FFF2-40B4-BE49-F238E27FC236}">
                  <a16:creationId xmlns:a16="http://schemas.microsoft.com/office/drawing/2014/main" id="{50D8EB0F-7080-A439-808D-1D257CA99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5751906" y="2756397"/>
              <a:ext cx="684637" cy="684637"/>
            </a:xfrm>
            <a:prstGeom prst="rect">
              <a:avLst/>
            </a:prstGeom>
          </p:spPr>
        </p:pic>
        <p:pic>
          <p:nvPicPr>
            <p:cNvPr id="7" name="グラフィックス 24" descr="Fast Forward with solid fill">
              <a:extLst>
                <a:ext uri="{FF2B5EF4-FFF2-40B4-BE49-F238E27FC236}">
                  <a16:creationId xmlns:a16="http://schemas.microsoft.com/office/drawing/2014/main" id="{F16158E4-6168-7881-EC16-0AE9B4F1E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9436455" y="1868055"/>
              <a:ext cx="684637" cy="684637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B96C482-CF3B-6824-D16F-6BF4B5975597}"/>
                </a:ext>
              </a:extLst>
            </p:cNvPr>
            <p:cNvCxnSpPr>
              <a:stCxn id="22" idx="6"/>
            </p:cNvCxnSpPr>
            <p:nvPr/>
          </p:nvCxnSpPr>
          <p:spPr>
            <a:xfrm flipV="1">
              <a:off x="10316702" y="2210374"/>
              <a:ext cx="990409" cy="1"/>
            </a:xfrm>
            <a:prstGeom prst="line">
              <a:avLst/>
            </a:prstGeom>
            <a:ln w="3810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464ADB0-A65E-4232-1C00-879DC7389152}"/>
                </a:ext>
              </a:extLst>
            </p:cNvPr>
            <p:cNvCxnSpPr/>
            <p:nvPr/>
          </p:nvCxnSpPr>
          <p:spPr>
            <a:xfrm flipV="1">
              <a:off x="885939" y="4013170"/>
              <a:ext cx="990409" cy="1"/>
            </a:xfrm>
            <a:prstGeom prst="line">
              <a:avLst/>
            </a:prstGeom>
            <a:ln w="3810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30300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0CED6-722D-F51E-04C1-2BCBACB0C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A8AFC00-0782-A746-3D60-F7E0C7F72400}"/>
              </a:ext>
            </a:extLst>
          </p:cNvPr>
          <p:cNvSpPr/>
          <p:nvPr/>
        </p:nvSpPr>
        <p:spPr>
          <a:xfrm flipV="1"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rgbClr val="6ECEFF">
                  <a:lumMod val="100000"/>
                </a:srgb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タイトル 6">
            <a:extLst>
              <a:ext uri="{FF2B5EF4-FFF2-40B4-BE49-F238E27FC236}">
                <a16:creationId xmlns:a16="http://schemas.microsoft.com/office/drawing/2014/main" id="{39FA01DB-0ECF-8876-7FBC-41528E12E0B0}"/>
              </a:ext>
            </a:extLst>
          </p:cNvPr>
          <p:cNvSpPr txBox="1">
            <a:spLocks/>
          </p:cNvSpPr>
          <p:nvPr/>
        </p:nvSpPr>
        <p:spPr>
          <a:xfrm>
            <a:off x="1698772" y="3012200"/>
            <a:ext cx="1989216" cy="719616"/>
          </a:xfrm>
          <a:prstGeom prst="rect">
            <a:avLst/>
          </a:prstGeom>
        </p:spPr>
        <p:txBody>
          <a:bodyPr vert="horz" wrap="square" lIns="0" tIns="3600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sz="4800" dirty="0">
                <a:solidFill>
                  <a:srgbClr val="6ECEFF"/>
                </a:solidFill>
                <a:latin typeface="Meiryo" panose="020B0604030504040204" pitchFamily="34" charset="-128"/>
              </a:rPr>
              <a:t>Index</a:t>
            </a:r>
            <a:endParaRPr lang="ja-JP" altLang="en-US" sz="4800">
              <a:solidFill>
                <a:srgbClr val="6ECEFF"/>
              </a:solidFill>
              <a:latin typeface="Meiryo" panose="020B0604030504040204" pitchFamily="34" charset="-128"/>
            </a:endParaRPr>
          </a:p>
        </p:txBody>
      </p:sp>
      <p:cxnSp>
        <p:nvCxnSpPr>
          <p:cNvPr id="20" name="直線コネクタ 4">
            <a:extLst>
              <a:ext uri="{FF2B5EF4-FFF2-40B4-BE49-F238E27FC236}">
                <a16:creationId xmlns:a16="http://schemas.microsoft.com/office/drawing/2014/main" id="{349E9361-6BD6-86C6-C33C-6EAE65D53065}"/>
              </a:ext>
            </a:extLst>
          </p:cNvPr>
          <p:cNvCxnSpPr>
            <a:cxnSpLocks/>
          </p:cNvCxnSpPr>
          <p:nvPr/>
        </p:nvCxnSpPr>
        <p:spPr>
          <a:xfrm>
            <a:off x="1534883" y="2866276"/>
            <a:ext cx="0" cy="1011464"/>
          </a:xfrm>
          <a:prstGeom prst="line">
            <a:avLst/>
          </a:prstGeom>
          <a:ln w="38100">
            <a:gradFill>
              <a:gsLst>
                <a:gs pos="0">
                  <a:schemeClr val="tx2"/>
                </a:gs>
                <a:gs pos="25000">
                  <a:schemeClr val="accent1"/>
                </a:gs>
                <a:gs pos="75000">
                  <a:srgbClr val="3A779B"/>
                </a:gs>
                <a:gs pos="50000">
                  <a:schemeClr val="accent1">
                    <a:lumMod val="45000"/>
                    <a:lumOff val="55000"/>
                  </a:schemeClr>
                </a:gs>
                <a:gs pos="99000">
                  <a:schemeClr val="tx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205A50C-C5FD-09DE-EB8C-9CFC0990E6D6}"/>
              </a:ext>
            </a:extLst>
          </p:cNvPr>
          <p:cNvSpPr txBox="1"/>
          <p:nvPr/>
        </p:nvSpPr>
        <p:spPr>
          <a:xfrm>
            <a:off x="4788161" y="892045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Executive Summary</a:t>
            </a:r>
            <a:endParaRPr kumimoji="1" lang="ja-JP" altLang="en-US" sz="2800">
              <a:solidFill>
                <a:schemeClr val="tx2">
                  <a:lumMod val="50000"/>
                  <a:lumOff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49EFDA-78AC-8174-ED5D-01AE8512556A}"/>
              </a:ext>
            </a:extLst>
          </p:cNvPr>
          <p:cNvSpPr txBox="1"/>
          <p:nvPr/>
        </p:nvSpPr>
        <p:spPr>
          <a:xfrm>
            <a:off x="4788161" y="1792590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Introduction</a:t>
            </a:r>
            <a:endParaRPr kumimoji="1" lang="ja-JP" altLang="en-US" sz="2800">
              <a:solidFill>
                <a:schemeClr val="tx2">
                  <a:lumMod val="50000"/>
                  <a:lumOff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4BDEA9-2036-674A-DFF9-337501CC0D47}"/>
              </a:ext>
            </a:extLst>
          </p:cNvPr>
          <p:cNvSpPr txBox="1"/>
          <p:nvPr/>
        </p:nvSpPr>
        <p:spPr>
          <a:xfrm>
            <a:off x="4788161" y="2693135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Background</a:t>
            </a:r>
            <a:endParaRPr kumimoji="1" lang="ja-JP" altLang="en-US" sz="2800">
              <a:solidFill>
                <a:schemeClr val="tx2">
                  <a:lumMod val="50000"/>
                  <a:lumOff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5C46C3-2CDE-7C54-1C55-00AE706D8C53}"/>
              </a:ext>
            </a:extLst>
          </p:cNvPr>
          <p:cNvSpPr txBox="1"/>
          <p:nvPr/>
        </p:nvSpPr>
        <p:spPr>
          <a:xfrm>
            <a:off x="4788161" y="3593680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Design</a:t>
            </a:r>
            <a:endParaRPr kumimoji="1" lang="ja-JP" altLang="en-US" sz="2800">
              <a:solidFill>
                <a:schemeClr val="tx2">
                  <a:lumMod val="50000"/>
                  <a:lumOff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BC71D2-C880-3D1F-99DF-6B2F79FA4E64}"/>
              </a:ext>
            </a:extLst>
          </p:cNvPr>
          <p:cNvSpPr txBox="1"/>
          <p:nvPr/>
        </p:nvSpPr>
        <p:spPr>
          <a:xfrm>
            <a:off x="4788161" y="4494225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lang="en-US" altLang="ja-JP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Implementation</a:t>
            </a:r>
            <a:endParaRPr kumimoji="1" lang="ja-JP" altLang="en-US" sz="2800">
              <a:solidFill>
                <a:schemeClr val="tx2">
                  <a:lumMod val="50000"/>
                  <a:lumOff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BEE67D-49AA-D732-CBE4-018B007E3990}"/>
              </a:ext>
            </a:extLst>
          </p:cNvPr>
          <p:cNvSpPr txBox="1"/>
          <p:nvPr/>
        </p:nvSpPr>
        <p:spPr>
          <a:xfrm>
            <a:off x="4788161" y="5394770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sz="28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What I will do</a:t>
            </a:r>
            <a:endParaRPr kumimoji="1" lang="ja-JP" altLang="en-US" sz="28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839600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7A53B-2A5B-6E92-840A-A6894D386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FE54F9-D777-4B09-7894-F030B162F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746734"/>
          </a:xfrm>
        </p:spPr>
        <p:txBody>
          <a:bodyPr/>
          <a:lstStyle/>
          <a:p>
            <a:r>
              <a:rPr kumimoji="1" lang="en-GB" altLang="ja-JP"/>
              <a:t>The next task is to evaluate the synthetic data. The evaluation will be conducted from two perspectives.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488001C-3CB5-AEEC-870E-54539C995503}"/>
              </a:ext>
            </a:extLst>
          </p:cNvPr>
          <p:cNvSpPr txBox="1"/>
          <p:nvPr/>
        </p:nvSpPr>
        <p:spPr>
          <a:xfrm>
            <a:off x="371476" y="1160463"/>
            <a:ext cx="5486400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Data Structure</a:t>
            </a:r>
            <a:endParaRPr kumimoji="1" lang="ja-JP" altLang="en-US">
              <a:solidFill>
                <a:schemeClr val="accent1"/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D859F416-4554-621D-0BBF-3A8D60125036}"/>
              </a:ext>
            </a:extLst>
          </p:cNvPr>
          <p:cNvCxnSpPr>
            <a:cxnSpLocks/>
          </p:cNvCxnSpPr>
          <p:nvPr/>
        </p:nvCxnSpPr>
        <p:spPr>
          <a:xfrm>
            <a:off x="371478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0F314085-FE59-2313-3EA6-E4FC0ECD9C1F}"/>
              </a:ext>
            </a:extLst>
          </p:cNvPr>
          <p:cNvCxnSpPr>
            <a:cxnSpLocks/>
          </p:cNvCxnSpPr>
          <p:nvPr/>
        </p:nvCxnSpPr>
        <p:spPr>
          <a:xfrm>
            <a:off x="6193913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グラフィックス 9" descr="Bar chart outline">
            <a:extLst>
              <a:ext uri="{FF2B5EF4-FFF2-40B4-BE49-F238E27FC236}">
                <a16:creationId xmlns:a16="http://schemas.microsoft.com/office/drawing/2014/main" id="{F130B02B-0209-0397-20D3-6D89C7EA8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1477" y="1269138"/>
            <a:ext cx="720000" cy="720000"/>
          </a:xfrm>
          <a:prstGeom prst="rect">
            <a:avLst/>
          </a:prstGeom>
        </p:spPr>
      </p:pic>
      <p:sp>
        <p:nvSpPr>
          <p:cNvPr id="59" name="テキスト ボックス 5">
            <a:extLst>
              <a:ext uri="{FF2B5EF4-FFF2-40B4-BE49-F238E27FC236}">
                <a16:creationId xmlns:a16="http://schemas.microsoft.com/office/drawing/2014/main" id="{0970DCC2-F671-9440-1793-DBCC75E659D8}"/>
              </a:ext>
            </a:extLst>
          </p:cNvPr>
          <p:cNvSpPr txBox="1"/>
          <p:nvPr/>
        </p:nvSpPr>
        <p:spPr>
          <a:xfrm>
            <a:off x="6114342" y="1200931"/>
            <a:ext cx="5706183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r>
              <a:rPr lang="en-US" altLang="ja-JP"/>
              <a:t>Confidence Lebel</a:t>
            </a:r>
            <a:endParaRPr lang="ja-JP" altLang="en-US"/>
          </a:p>
        </p:txBody>
      </p:sp>
      <p:pic>
        <p:nvPicPr>
          <p:cNvPr id="58" name="グラフィックス 9" descr="Logarithmic Graph outline">
            <a:extLst>
              <a:ext uri="{FF2B5EF4-FFF2-40B4-BE49-F238E27FC236}">
                <a16:creationId xmlns:a16="http://schemas.microsoft.com/office/drawing/2014/main" id="{2CD7A5B6-5A07-7BBA-83E3-C8ED21940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114342" y="1269138"/>
            <a:ext cx="720000" cy="720000"/>
          </a:xfrm>
          <a:prstGeom prst="rect">
            <a:avLst/>
          </a:prstGeom>
        </p:spPr>
      </p:pic>
      <p:sp>
        <p:nvSpPr>
          <p:cNvPr id="11" name="テキスト ボックス 35">
            <a:extLst>
              <a:ext uri="{FF2B5EF4-FFF2-40B4-BE49-F238E27FC236}">
                <a16:creationId xmlns:a16="http://schemas.microsoft.com/office/drawing/2014/main" id="{73D8E792-BF19-6670-1464-D6972E83CC10}"/>
              </a:ext>
            </a:extLst>
          </p:cNvPr>
          <p:cNvSpPr txBox="1"/>
          <p:nvPr/>
        </p:nvSpPr>
        <p:spPr>
          <a:xfrm>
            <a:off x="371477" y="2030485"/>
            <a:ext cx="5626615" cy="719995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Compare the structure of data with synthetic data and original data.</a:t>
            </a:r>
            <a:endParaRPr lang="ja-JP" altLang="en-US" sz="1400">
              <a:solidFill>
                <a:schemeClr val="tx1">
                  <a:lumMod val="75000"/>
                </a:schemeClr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sp>
        <p:nvSpPr>
          <p:cNvPr id="12" name="テキスト ボックス 35">
            <a:extLst>
              <a:ext uri="{FF2B5EF4-FFF2-40B4-BE49-F238E27FC236}">
                <a16:creationId xmlns:a16="http://schemas.microsoft.com/office/drawing/2014/main" id="{694DEB4A-8044-EF07-34ED-7F31A9FB544F}"/>
              </a:ext>
            </a:extLst>
          </p:cNvPr>
          <p:cNvSpPr txBox="1"/>
          <p:nvPr/>
        </p:nvSpPr>
        <p:spPr>
          <a:xfrm>
            <a:off x="6193913" y="1989139"/>
            <a:ext cx="5626615" cy="719995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lang="en-US" altLang="ja-JP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Compare confidence levels between models with and without synthetic data.</a:t>
            </a:r>
          </a:p>
        </p:txBody>
      </p:sp>
      <p:pic>
        <p:nvPicPr>
          <p:cNvPr id="4" name="Picture 3" descr="A graph with a line&#10;&#10;Description automatically generated">
            <a:extLst>
              <a:ext uri="{FF2B5EF4-FFF2-40B4-BE49-F238E27FC236}">
                <a16:creationId xmlns:a16="http://schemas.microsoft.com/office/drawing/2014/main" id="{AC62561A-418D-C453-C1DC-1E276A388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146" y="2973785"/>
            <a:ext cx="4758149" cy="2661901"/>
          </a:xfrm>
          <a:prstGeom prst="rect">
            <a:avLst/>
          </a:prstGeom>
        </p:spPr>
      </p:pic>
      <p:pic>
        <p:nvPicPr>
          <p:cNvPr id="8" name="Picture 7" descr="A graph of different colored rectangles&#10;&#10;Description automatically generated">
            <a:extLst>
              <a:ext uri="{FF2B5EF4-FFF2-40B4-BE49-F238E27FC236}">
                <a16:creationId xmlns:a16="http://schemas.microsoft.com/office/drawing/2014/main" id="{79A9C368-BD96-8867-3838-888C7860E4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709" y="2817813"/>
            <a:ext cx="4758150" cy="29738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118A403-838D-543C-4143-5A14CAAE3CA3}"/>
              </a:ext>
            </a:extLst>
          </p:cNvPr>
          <p:cNvSpPr/>
          <p:nvPr/>
        </p:nvSpPr>
        <p:spPr>
          <a:xfrm>
            <a:off x="371475" y="6129338"/>
            <a:ext cx="11147590" cy="592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>
              <a:buClr>
                <a:schemeClr val="accent1"/>
              </a:buClr>
            </a:pPr>
            <a:r>
              <a:rPr kumimoji="1" lang="en-GB" altLang="ja-JP" sz="100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Stefan’s </a:t>
            </a:r>
            <a:r>
              <a:rPr kumimoji="1" lang="en-GB" altLang="ja-JP" sz="1000" err="1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Github</a:t>
            </a:r>
            <a:endParaRPr kumimoji="1" lang="en-US" sz="1000">
              <a:solidFill>
                <a:schemeClr val="tx1">
                  <a:lumMod val="20000"/>
                  <a:lumOff val="8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6043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781F9-3B9F-C033-9A8C-BD2785A8D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A2467D-1AC5-A82B-8986-7A34374C6AC9}"/>
              </a:ext>
            </a:extLst>
          </p:cNvPr>
          <p:cNvSpPr/>
          <p:nvPr/>
        </p:nvSpPr>
        <p:spPr>
          <a:xfrm flipV="1"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rgbClr val="6ECEFF">
                  <a:lumMod val="100000"/>
                </a:srgb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タイトル 6">
            <a:extLst>
              <a:ext uri="{FF2B5EF4-FFF2-40B4-BE49-F238E27FC236}">
                <a16:creationId xmlns:a16="http://schemas.microsoft.com/office/drawing/2014/main" id="{CDB6E896-EF87-44DA-B5F6-916FAE55F781}"/>
              </a:ext>
            </a:extLst>
          </p:cNvPr>
          <p:cNvSpPr txBox="1">
            <a:spLocks/>
          </p:cNvSpPr>
          <p:nvPr/>
        </p:nvSpPr>
        <p:spPr>
          <a:xfrm>
            <a:off x="1698772" y="3012200"/>
            <a:ext cx="1989216" cy="719616"/>
          </a:xfrm>
          <a:prstGeom prst="rect">
            <a:avLst/>
          </a:prstGeom>
        </p:spPr>
        <p:txBody>
          <a:bodyPr vert="horz" wrap="square" lIns="0" tIns="3600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sz="4800" dirty="0">
                <a:solidFill>
                  <a:srgbClr val="6ECEFF"/>
                </a:solidFill>
                <a:latin typeface="Meiryo" panose="020B0604030504040204" pitchFamily="34" charset="-128"/>
              </a:rPr>
              <a:t>Index</a:t>
            </a:r>
            <a:endParaRPr lang="ja-JP" altLang="en-US" sz="4800">
              <a:solidFill>
                <a:srgbClr val="6ECEFF"/>
              </a:solidFill>
              <a:latin typeface="Meiryo" panose="020B0604030504040204" pitchFamily="34" charset="-128"/>
            </a:endParaRPr>
          </a:p>
        </p:txBody>
      </p:sp>
      <p:cxnSp>
        <p:nvCxnSpPr>
          <p:cNvPr id="20" name="直線コネクタ 4">
            <a:extLst>
              <a:ext uri="{FF2B5EF4-FFF2-40B4-BE49-F238E27FC236}">
                <a16:creationId xmlns:a16="http://schemas.microsoft.com/office/drawing/2014/main" id="{F3C2E674-E73D-4B21-E10C-DB89B77D63BC}"/>
              </a:ext>
            </a:extLst>
          </p:cNvPr>
          <p:cNvCxnSpPr>
            <a:cxnSpLocks/>
          </p:cNvCxnSpPr>
          <p:nvPr/>
        </p:nvCxnSpPr>
        <p:spPr>
          <a:xfrm>
            <a:off x="1534883" y="2866276"/>
            <a:ext cx="0" cy="1011464"/>
          </a:xfrm>
          <a:prstGeom prst="line">
            <a:avLst/>
          </a:prstGeom>
          <a:ln w="38100">
            <a:gradFill>
              <a:gsLst>
                <a:gs pos="0">
                  <a:schemeClr val="tx2"/>
                </a:gs>
                <a:gs pos="25000">
                  <a:schemeClr val="accent1"/>
                </a:gs>
                <a:gs pos="75000">
                  <a:srgbClr val="3A779B"/>
                </a:gs>
                <a:gs pos="50000">
                  <a:schemeClr val="accent1">
                    <a:lumMod val="45000"/>
                    <a:lumOff val="55000"/>
                  </a:schemeClr>
                </a:gs>
                <a:gs pos="99000">
                  <a:schemeClr val="tx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C00A3B6-AF77-7F0E-B11A-50A9D2177B8D}"/>
              </a:ext>
            </a:extLst>
          </p:cNvPr>
          <p:cNvSpPr txBox="1"/>
          <p:nvPr/>
        </p:nvSpPr>
        <p:spPr>
          <a:xfrm>
            <a:off x="4788161" y="892045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sz="28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Executive Summary</a:t>
            </a:r>
            <a:endParaRPr kumimoji="1" lang="ja-JP" altLang="en-US" sz="28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AD3D8-BE52-63D5-080F-83395988795F}"/>
              </a:ext>
            </a:extLst>
          </p:cNvPr>
          <p:cNvSpPr txBox="1"/>
          <p:nvPr/>
        </p:nvSpPr>
        <p:spPr>
          <a:xfrm>
            <a:off x="4788161" y="1792590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Introduction</a:t>
            </a:r>
            <a:endParaRPr kumimoji="1" lang="ja-JP" altLang="en-US" sz="2800">
              <a:solidFill>
                <a:schemeClr val="tx2">
                  <a:lumMod val="50000"/>
                  <a:lumOff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5EC141-94D1-7479-C19B-23725089F7F2}"/>
              </a:ext>
            </a:extLst>
          </p:cNvPr>
          <p:cNvSpPr txBox="1"/>
          <p:nvPr/>
        </p:nvSpPr>
        <p:spPr>
          <a:xfrm>
            <a:off x="4788161" y="2693135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Background</a:t>
            </a:r>
            <a:endParaRPr kumimoji="1" lang="ja-JP" altLang="en-US" sz="2800">
              <a:solidFill>
                <a:schemeClr val="tx2">
                  <a:lumMod val="50000"/>
                  <a:lumOff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F5553B-D72C-55C6-8DE8-3A54BE9C654C}"/>
              </a:ext>
            </a:extLst>
          </p:cNvPr>
          <p:cNvSpPr txBox="1"/>
          <p:nvPr/>
        </p:nvSpPr>
        <p:spPr>
          <a:xfrm>
            <a:off x="4788161" y="3593680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Design</a:t>
            </a:r>
            <a:endParaRPr kumimoji="1" lang="ja-JP" altLang="en-US" sz="2800">
              <a:solidFill>
                <a:schemeClr val="tx2">
                  <a:lumMod val="50000"/>
                  <a:lumOff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B93E3D-D6C3-7F14-CB72-72F2909ED69D}"/>
              </a:ext>
            </a:extLst>
          </p:cNvPr>
          <p:cNvSpPr txBox="1"/>
          <p:nvPr/>
        </p:nvSpPr>
        <p:spPr>
          <a:xfrm>
            <a:off x="4788161" y="4494225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lang="en-US" altLang="ja-JP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Implementation</a:t>
            </a:r>
            <a:endParaRPr kumimoji="1" lang="ja-JP" altLang="en-US" sz="2800">
              <a:solidFill>
                <a:schemeClr val="tx2">
                  <a:lumMod val="50000"/>
                  <a:lumOff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5AEAD7-2AA7-5C0B-3F2B-4D9016FAA749}"/>
              </a:ext>
            </a:extLst>
          </p:cNvPr>
          <p:cNvSpPr txBox="1"/>
          <p:nvPr/>
        </p:nvSpPr>
        <p:spPr>
          <a:xfrm>
            <a:off x="4788161" y="5394770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What I will do</a:t>
            </a:r>
            <a:endParaRPr kumimoji="1" lang="ja-JP" altLang="en-US" sz="2800">
              <a:solidFill>
                <a:schemeClr val="tx2">
                  <a:lumMod val="50000"/>
                  <a:lumOff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9597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88FF17-5E1D-4E34-8864-F1BB383B4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lang="en-US" altLang="ja-JP"/>
              <a:t>Executive Summary </a:t>
            </a:r>
            <a:endParaRPr kumimoji="1" lang="ja-JP" altLang="en-US"/>
          </a:p>
        </p:txBody>
      </p:sp>
      <p:pic>
        <p:nvPicPr>
          <p:cNvPr id="5" name="グラフィックス 64" descr="Bullseye with solid fill">
            <a:extLst>
              <a:ext uri="{FF2B5EF4-FFF2-40B4-BE49-F238E27FC236}">
                <a16:creationId xmlns:a16="http://schemas.microsoft.com/office/drawing/2014/main" id="{FB2DB87B-A33A-2D43-B954-B00502441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07651" y="1615143"/>
            <a:ext cx="760448" cy="760448"/>
          </a:xfrm>
          <a:prstGeom prst="rect">
            <a:avLst/>
          </a:prstGeom>
        </p:spPr>
      </p:pic>
      <p:pic>
        <p:nvPicPr>
          <p:cNvPr id="6" name="グラフィックス 65" descr="Clipboard Ticked with solid fill">
            <a:extLst>
              <a:ext uri="{FF2B5EF4-FFF2-40B4-BE49-F238E27FC236}">
                <a16:creationId xmlns:a16="http://schemas.microsoft.com/office/drawing/2014/main" id="{689221F8-EDB5-3E4B-B3AA-E42DF2F5D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37718" y="3211909"/>
            <a:ext cx="900314" cy="900314"/>
          </a:xfrm>
          <a:prstGeom prst="rect">
            <a:avLst/>
          </a:prstGeom>
        </p:spPr>
      </p:pic>
      <p:pic>
        <p:nvPicPr>
          <p:cNvPr id="7" name="グラフィックス 66" descr="Aspiration with solid fill">
            <a:extLst>
              <a:ext uri="{FF2B5EF4-FFF2-40B4-BE49-F238E27FC236}">
                <a16:creationId xmlns:a16="http://schemas.microsoft.com/office/drawing/2014/main" id="{130ED5A4-1129-8645-9824-67A2549C8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37718" y="4878606"/>
            <a:ext cx="900314" cy="900314"/>
          </a:xfrm>
          <a:prstGeom prst="rect">
            <a:avLst/>
          </a:prstGeom>
        </p:spPr>
      </p:pic>
      <p:cxnSp>
        <p:nvCxnSpPr>
          <p:cNvPr id="8" name="直線コネクタ 4">
            <a:extLst>
              <a:ext uri="{FF2B5EF4-FFF2-40B4-BE49-F238E27FC236}">
                <a16:creationId xmlns:a16="http://schemas.microsoft.com/office/drawing/2014/main" id="{71808107-C68D-594A-8159-7344F9DBE000}"/>
              </a:ext>
            </a:extLst>
          </p:cNvPr>
          <p:cNvCxnSpPr>
            <a:cxnSpLocks/>
          </p:cNvCxnSpPr>
          <p:nvPr/>
        </p:nvCxnSpPr>
        <p:spPr>
          <a:xfrm>
            <a:off x="1804275" y="2828717"/>
            <a:ext cx="10016250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67">
            <a:extLst>
              <a:ext uri="{FF2B5EF4-FFF2-40B4-BE49-F238E27FC236}">
                <a16:creationId xmlns:a16="http://schemas.microsoft.com/office/drawing/2014/main" id="{8CA29A1C-7C5D-C749-BB6D-F3E1531C9ACD}"/>
              </a:ext>
            </a:extLst>
          </p:cNvPr>
          <p:cNvSpPr txBox="1"/>
          <p:nvPr/>
        </p:nvSpPr>
        <p:spPr>
          <a:xfrm>
            <a:off x="1804736" y="1227568"/>
            <a:ext cx="10015789" cy="1601149"/>
          </a:xfrm>
          <a:prstGeom prst="rect">
            <a:avLst/>
          </a:prstGeom>
          <a:noFill/>
        </p:spPr>
        <p:txBody>
          <a:bodyPr wrap="none" lIns="182880" tIns="36000" rIns="36000" bIns="5486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lang="en-US" altLang="ja-JP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Investigate</a:t>
            </a:r>
            <a:r>
              <a:rPr kumimoji="1" lang="en-US" altLang="ja-JP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the usefulness of the Markov model in synthesizing data in BLE packets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Clarify to be a Markov model appropriate for creating BLE data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Create synthesis data of BLE using a Markov model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Evaluate the synthetic data</a:t>
            </a:r>
            <a:endParaRPr lang="ja-JP" altLang="en-US" sz="140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" name="テキスト ボックス 67">
            <a:extLst>
              <a:ext uri="{FF2B5EF4-FFF2-40B4-BE49-F238E27FC236}">
                <a16:creationId xmlns:a16="http://schemas.microsoft.com/office/drawing/2014/main" id="{C2DC855C-5BDD-EF45-87C2-2DB2940B2A22}"/>
              </a:ext>
            </a:extLst>
          </p:cNvPr>
          <p:cNvSpPr txBox="1"/>
          <p:nvPr/>
        </p:nvSpPr>
        <p:spPr>
          <a:xfrm>
            <a:off x="1804736" y="2861491"/>
            <a:ext cx="10015789" cy="1601149"/>
          </a:xfrm>
          <a:prstGeom prst="rect">
            <a:avLst/>
          </a:prstGeom>
          <a:noFill/>
        </p:spPr>
        <p:txBody>
          <a:bodyPr wrap="none" lIns="182880" tIns="36000" rIns="36000" bIns="5486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>
                <a:solidFill>
                  <a:srgbClr val="046294">
                    <a:lumMod val="100000"/>
                  </a:srgb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Generate synthetic data </a:t>
            </a:r>
            <a:r>
              <a:rPr lang="en-US" altLang="ja-JP">
                <a:solidFill>
                  <a:srgbClr val="046294">
                    <a:lumMod val="100000"/>
                  </a:srgb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with the Markov model</a:t>
            </a:r>
            <a:endParaRPr kumimoji="1" lang="en-US" altLang="ja-JP">
              <a:solidFill>
                <a:srgbClr val="046294">
                  <a:lumMod val="100000"/>
                </a:srgb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342900" indent="-203200">
              <a:buClr>
                <a:srgbClr val="046294">
                  <a:lumMod val="10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GB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Understood the basics of BLE packet structure and synthetic data</a:t>
            </a:r>
          </a:p>
          <a:p>
            <a:pPr marL="342900" indent="-203200">
              <a:buClr>
                <a:srgbClr val="046294">
                  <a:lumMod val="10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GB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Researched related work</a:t>
            </a:r>
          </a:p>
          <a:p>
            <a:pPr marL="342900" indent="-203200">
              <a:buClr>
                <a:srgbClr val="046294">
                  <a:lumMod val="10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GB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Determined which BLE packet data to synthesize</a:t>
            </a:r>
          </a:p>
          <a:p>
            <a:pPr marL="342900" indent="-203200">
              <a:buClr>
                <a:srgbClr val="046294">
                  <a:lumMod val="10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GB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Generated synthetic data with Markov model</a:t>
            </a:r>
          </a:p>
          <a:p>
            <a:pPr marL="342900" indent="-203200">
              <a:buClr>
                <a:srgbClr val="046294">
                  <a:lumMod val="100000"/>
                </a:srgbClr>
              </a:buClr>
              <a:buFont typeface="Arial" panose="020B0604020202020204" pitchFamily="34" charset="0"/>
              <a:buChar char="•"/>
              <a:defRPr/>
            </a:pPr>
            <a:endParaRPr lang="ja-JP" altLang="en-US" sz="140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" name="テキスト ボックス 67">
            <a:extLst>
              <a:ext uri="{FF2B5EF4-FFF2-40B4-BE49-F238E27FC236}">
                <a16:creationId xmlns:a16="http://schemas.microsoft.com/office/drawing/2014/main" id="{CBECAF2B-AD4F-464E-87D9-C799FB9B2243}"/>
              </a:ext>
            </a:extLst>
          </p:cNvPr>
          <p:cNvSpPr txBox="1"/>
          <p:nvPr/>
        </p:nvSpPr>
        <p:spPr>
          <a:xfrm>
            <a:off x="1804736" y="4528189"/>
            <a:ext cx="10015789" cy="1601149"/>
          </a:xfrm>
          <a:prstGeom prst="rect">
            <a:avLst/>
          </a:prstGeom>
          <a:noFill/>
        </p:spPr>
        <p:txBody>
          <a:bodyPr wrap="none" lIns="182880" tIns="36000" rIns="36000" bIns="5486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>
                <a:solidFill>
                  <a:srgbClr val="046294">
                    <a:lumMod val="100000"/>
                  </a:srgb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Evaluate the synthetic </a:t>
            </a:r>
            <a:r>
              <a:rPr lang="en-US" altLang="ja-JP">
                <a:solidFill>
                  <a:srgbClr val="046294">
                    <a:lumMod val="100000"/>
                  </a:srgb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</a:t>
            </a:r>
            <a:r>
              <a:rPr kumimoji="1" lang="en-US" altLang="ja-JP">
                <a:solidFill>
                  <a:srgbClr val="046294">
                    <a:lumMod val="100000"/>
                  </a:srgb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ata</a:t>
            </a:r>
          </a:p>
          <a:p>
            <a:pPr marL="342900" indent="-203200">
              <a:buClr>
                <a:srgbClr val="046294">
                  <a:lumMod val="10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Compare the structure of data with synthetic data and original data</a:t>
            </a:r>
          </a:p>
          <a:p>
            <a:pPr marL="342900" indent="-203200">
              <a:buClr>
                <a:srgbClr val="046294">
                  <a:lumMod val="10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Compare confidence levels between models with and without synthetic data</a:t>
            </a:r>
          </a:p>
          <a:p>
            <a:pPr marL="342900" indent="-203200">
              <a:buClr>
                <a:srgbClr val="046294">
                  <a:lumMod val="100000"/>
                </a:srgbClr>
              </a:buClr>
              <a:buFont typeface="Arial" panose="020B0604020202020204" pitchFamily="34" charset="0"/>
              <a:buChar char="•"/>
              <a:defRPr/>
            </a:pPr>
            <a:endParaRPr lang="ja-JP" altLang="en-US" sz="140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3" name="テキスト ボックス 44">
            <a:extLst>
              <a:ext uri="{FF2B5EF4-FFF2-40B4-BE49-F238E27FC236}">
                <a16:creationId xmlns:a16="http://schemas.microsoft.com/office/drawing/2014/main" id="{439E63D6-E11F-A04B-B0E5-1A3A2499EEB6}"/>
              </a:ext>
            </a:extLst>
          </p:cNvPr>
          <p:cNvSpPr txBox="1"/>
          <p:nvPr/>
        </p:nvSpPr>
        <p:spPr>
          <a:xfrm>
            <a:off x="371475" y="1194793"/>
            <a:ext cx="1432800" cy="1601149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wrap="none" lIns="3600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pPr algn="ctr"/>
            <a:r>
              <a:rPr lang="en-US" altLang="ja-JP">
                <a:latin typeface="Meiryo" panose="020B0604030504040204" pitchFamily="34" charset="-128"/>
              </a:rPr>
              <a:t>The Goal</a:t>
            </a:r>
            <a:endParaRPr lang="ja-JP" altLang="en-US">
              <a:latin typeface="Meiryo" panose="020B0604030504040204" pitchFamily="34" charset="-128"/>
            </a:endParaRPr>
          </a:p>
        </p:txBody>
      </p:sp>
      <p:sp>
        <p:nvSpPr>
          <p:cNvPr id="14" name="テキスト ボックス 44">
            <a:extLst>
              <a:ext uri="{FF2B5EF4-FFF2-40B4-BE49-F238E27FC236}">
                <a16:creationId xmlns:a16="http://schemas.microsoft.com/office/drawing/2014/main" id="{4CA4391B-0E92-5E41-83DA-9DFDA2A5857B}"/>
              </a:ext>
            </a:extLst>
          </p:cNvPr>
          <p:cNvSpPr txBox="1"/>
          <p:nvPr/>
        </p:nvSpPr>
        <p:spPr>
          <a:xfrm>
            <a:off x="371475" y="2861491"/>
            <a:ext cx="1432800" cy="1601149"/>
          </a:xfrm>
          <a:prstGeom prst="rect">
            <a:avLst/>
          </a:prstGeom>
          <a:solidFill>
            <a:schemeClr val="accent2">
              <a:alpha val="80000"/>
            </a:schemeClr>
          </a:solidFill>
        </p:spPr>
        <p:txBody>
          <a:bodyPr wrap="none" lIns="3600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pPr algn="ctr"/>
            <a:br>
              <a:rPr lang="en-US" altLang="ja-JP">
                <a:latin typeface="Meiryo" panose="020B0604030504040204" pitchFamily="34" charset="-128"/>
              </a:rPr>
            </a:br>
            <a:r>
              <a:rPr lang="en-US" altLang="ja-JP">
                <a:latin typeface="Meiryo" panose="020B0604030504040204" pitchFamily="34" charset="-128"/>
              </a:rPr>
              <a:t>What I did</a:t>
            </a:r>
            <a:endParaRPr lang="ja-JP" altLang="en-US">
              <a:latin typeface="Meiryo" panose="020B0604030504040204" pitchFamily="34" charset="-128"/>
            </a:endParaRPr>
          </a:p>
        </p:txBody>
      </p:sp>
      <p:sp>
        <p:nvSpPr>
          <p:cNvPr id="15" name="テキスト ボックス 44">
            <a:extLst>
              <a:ext uri="{FF2B5EF4-FFF2-40B4-BE49-F238E27FC236}">
                <a16:creationId xmlns:a16="http://schemas.microsoft.com/office/drawing/2014/main" id="{45A8664C-54C2-5F48-BF7E-2FDD7AAEFED0}"/>
              </a:ext>
            </a:extLst>
          </p:cNvPr>
          <p:cNvSpPr txBox="1"/>
          <p:nvPr/>
        </p:nvSpPr>
        <p:spPr>
          <a:xfrm>
            <a:off x="371475" y="4528189"/>
            <a:ext cx="1432800" cy="1601149"/>
          </a:xfrm>
          <a:prstGeom prst="rect">
            <a:avLst/>
          </a:prstGeom>
          <a:solidFill>
            <a:schemeClr val="tx2">
              <a:lumMod val="50000"/>
              <a:lumOff val="50000"/>
              <a:alpha val="80000"/>
            </a:schemeClr>
          </a:solidFill>
        </p:spPr>
        <p:txBody>
          <a:bodyPr wrap="none" lIns="3600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pPr algn="ctr"/>
            <a:r>
              <a:rPr lang="en-US" altLang="ja-JP" sz="1600" dirty="0">
                <a:latin typeface="Meiryo" panose="020B0604030504040204" pitchFamily="34" charset="-128"/>
              </a:rPr>
              <a:t>What I will do</a:t>
            </a:r>
            <a:endParaRPr lang="ja-JP" altLang="en-US" sz="1600">
              <a:latin typeface="Meiryo" panose="020B0604030504040204" pitchFamily="34" charset="-128"/>
            </a:endParaRPr>
          </a:p>
        </p:txBody>
      </p:sp>
      <p:cxnSp>
        <p:nvCxnSpPr>
          <p:cNvPr id="17" name="直線コネクタ 4">
            <a:extLst>
              <a:ext uri="{FF2B5EF4-FFF2-40B4-BE49-F238E27FC236}">
                <a16:creationId xmlns:a16="http://schemas.microsoft.com/office/drawing/2014/main" id="{50FB6253-D001-B647-BE03-86B7A2ADD0E6}"/>
              </a:ext>
            </a:extLst>
          </p:cNvPr>
          <p:cNvCxnSpPr>
            <a:cxnSpLocks/>
          </p:cNvCxnSpPr>
          <p:nvPr/>
        </p:nvCxnSpPr>
        <p:spPr>
          <a:xfrm>
            <a:off x="1804275" y="4495415"/>
            <a:ext cx="10016250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390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89569-D890-B5C6-E07A-14CE413A8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423601-0B20-8D8A-F84C-D10A38986084}"/>
              </a:ext>
            </a:extLst>
          </p:cNvPr>
          <p:cNvSpPr/>
          <p:nvPr/>
        </p:nvSpPr>
        <p:spPr>
          <a:xfrm flipV="1"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rgbClr val="6ECEFF">
                  <a:lumMod val="100000"/>
                </a:srgb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タイトル 6">
            <a:extLst>
              <a:ext uri="{FF2B5EF4-FFF2-40B4-BE49-F238E27FC236}">
                <a16:creationId xmlns:a16="http://schemas.microsoft.com/office/drawing/2014/main" id="{C292722E-0715-C97B-D7A6-D434D01D729A}"/>
              </a:ext>
            </a:extLst>
          </p:cNvPr>
          <p:cNvSpPr txBox="1">
            <a:spLocks/>
          </p:cNvSpPr>
          <p:nvPr/>
        </p:nvSpPr>
        <p:spPr>
          <a:xfrm>
            <a:off x="1698772" y="3012200"/>
            <a:ext cx="1989216" cy="719616"/>
          </a:xfrm>
          <a:prstGeom prst="rect">
            <a:avLst/>
          </a:prstGeom>
        </p:spPr>
        <p:txBody>
          <a:bodyPr vert="horz" wrap="square" lIns="0" tIns="3600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sz="4800" dirty="0">
                <a:solidFill>
                  <a:srgbClr val="6ECEFF"/>
                </a:solidFill>
                <a:latin typeface="Meiryo" panose="020B0604030504040204" pitchFamily="34" charset="-128"/>
              </a:rPr>
              <a:t>Index</a:t>
            </a:r>
            <a:endParaRPr lang="ja-JP" altLang="en-US" sz="4800">
              <a:solidFill>
                <a:srgbClr val="6ECEFF"/>
              </a:solidFill>
              <a:latin typeface="Meiryo" panose="020B0604030504040204" pitchFamily="34" charset="-128"/>
            </a:endParaRPr>
          </a:p>
        </p:txBody>
      </p:sp>
      <p:cxnSp>
        <p:nvCxnSpPr>
          <p:cNvPr id="20" name="直線コネクタ 4">
            <a:extLst>
              <a:ext uri="{FF2B5EF4-FFF2-40B4-BE49-F238E27FC236}">
                <a16:creationId xmlns:a16="http://schemas.microsoft.com/office/drawing/2014/main" id="{153F0EF0-934B-A9E2-050E-1F1613914140}"/>
              </a:ext>
            </a:extLst>
          </p:cNvPr>
          <p:cNvCxnSpPr>
            <a:cxnSpLocks/>
          </p:cNvCxnSpPr>
          <p:nvPr/>
        </p:nvCxnSpPr>
        <p:spPr>
          <a:xfrm>
            <a:off x="1534883" y="2866276"/>
            <a:ext cx="0" cy="1011464"/>
          </a:xfrm>
          <a:prstGeom prst="line">
            <a:avLst/>
          </a:prstGeom>
          <a:ln w="38100">
            <a:gradFill>
              <a:gsLst>
                <a:gs pos="0">
                  <a:schemeClr val="tx2"/>
                </a:gs>
                <a:gs pos="25000">
                  <a:schemeClr val="accent1"/>
                </a:gs>
                <a:gs pos="75000">
                  <a:srgbClr val="3A779B"/>
                </a:gs>
                <a:gs pos="50000">
                  <a:schemeClr val="accent1">
                    <a:lumMod val="45000"/>
                    <a:lumOff val="55000"/>
                  </a:schemeClr>
                </a:gs>
                <a:gs pos="99000">
                  <a:schemeClr val="tx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A1444D6-B290-37C8-98C7-39C3ED1B17BA}"/>
              </a:ext>
            </a:extLst>
          </p:cNvPr>
          <p:cNvSpPr txBox="1"/>
          <p:nvPr/>
        </p:nvSpPr>
        <p:spPr>
          <a:xfrm>
            <a:off x="4788161" y="892045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Executive Summary</a:t>
            </a:r>
            <a:endParaRPr kumimoji="1" lang="ja-JP" altLang="en-US" sz="2800">
              <a:solidFill>
                <a:schemeClr val="tx2">
                  <a:lumMod val="50000"/>
                  <a:lumOff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935D51-AB5E-C73D-2800-52978828D4AD}"/>
              </a:ext>
            </a:extLst>
          </p:cNvPr>
          <p:cNvSpPr txBox="1"/>
          <p:nvPr/>
        </p:nvSpPr>
        <p:spPr>
          <a:xfrm>
            <a:off x="4788161" y="1792590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sz="28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Introduction</a:t>
            </a:r>
            <a:endParaRPr kumimoji="1" lang="ja-JP" altLang="en-US" sz="28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87B942-229A-41A0-572C-85F44F4B5123}"/>
              </a:ext>
            </a:extLst>
          </p:cNvPr>
          <p:cNvSpPr txBox="1"/>
          <p:nvPr/>
        </p:nvSpPr>
        <p:spPr>
          <a:xfrm>
            <a:off x="4788161" y="2693135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Background</a:t>
            </a:r>
            <a:endParaRPr kumimoji="1" lang="ja-JP" altLang="en-US" sz="2800">
              <a:solidFill>
                <a:schemeClr val="tx2">
                  <a:lumMod val="50000"/>
                  <a:lumOff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B5660B-B482-E33E-753F-9B1E9294ADC5}"/>
              </a:ext>
            </a:extLst>
          </p:cNvPr>
          <p:cNvSpPr txBox="1"/>
          <p:nvPr/>
        </p:nvSpPr>
        <p:spPr>
          <a:xfrm>
            <a:off x="4788161" y="3593680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Design</a:t>
            </a:r>
            <a:endParaRPr kumimoji="1" lang="ja-JP" altLang="en-US" sz="2800">
              <a:solidFill>
                <a:schemeClr val="tx2">
                  <a:lumMod val="50000"/>
                  <a:lumOff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DAE630-D4A7-21F9-5F32-7719536E2E55}"/>
              </a:ext>
            </a:extLst>
          </p:cNvPr>
          <p:cNvSpPr txBox="1"/>
          <p:nvPr/>
        </p:nvSpPr>
        <p:spPr>
          <a:xfrm>
            <a:off x="4788161" y="4494225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lang="en-US" altLang="ja-JP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Implementation</a:t>
            </a:r>
            <a:endParaRPr kumimoji="1" lang="ja-JP" altLang="en-US" sz="2800">
              <a:solidFill>
                <a:schemeClr val="tx2">
                  <a:lumMod val="50000"/>
                  <a:lumOff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C9AD3C-A58E-4F3E-6A13-CDE6949A0968}"/>
              </a:ext>
            </a:extLst>
          </p:cNvPr>
          <p:cNvSpPr txBox="1"/>
          <p:nvPr/>
        </p:nvSpPr>
        <p:spPr>
          <a:xfrm>
            <a:off x="4788161" y="5394770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What I will do</a:t>
            </a:r>
            <a:endParaRPr kumimoji="1" lang="ja-JP" altLang="en-US" sz="2800">
              <a:solidFill>
                <a:schemeClr val="tx2">
                  <a:lumMod val="50000"/>
                  <a:lumOff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50725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FFE870-AF57-4A26-A5EA-4848FDC68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kumimoji="1" lang="en-US" altLang="ja-JP"/>
              <a:t>The current state of BLE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9B0FC6A-70C9-4ACB-8FB8-C7C0B2C8024C}"/>
              </a:ext>
            </a:extLst>
          </p:cNvPr>
          <p:cNvSpPr txBox="1"/>
          <p:nvPr/>
        </p:nvSpPr>
        <p:spPr>
          <a:xfrm>
            <a:off x="371476" y="1160463"/>
            <a:ext cx="5486400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BLE devices market volume (in million units)</a:t>
            </a:r>
            <a:endParaRPr kumimoji="1" lang="ja-JP" altLang="en-US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BB78F5D1-526A-46B0-A179-2519896CBBFD}"/>
              </a:ext>
            </a:extLst>
          </p:cNvPr>
          <p:cNvCxnSpPr>
            <a:cxnSpLocks/>
          </p:cNvCxnSpPr>
          <p:nvPr/>
        </p:nvCxnSpPr>
        <p:spPr>
          <a:xfrm>
            <a:off x="371478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E68F6EFF-6AEB-4BD7-BE5C-ADBBC7ABA186}"/>
              </a:ext>
            </a:extLst>
          </p:cNvPr>
          <p:cNvCxnSpPr>
            <a:cxnSpLocks/>
          </p:cNvCxnSpPr>
          <p:nvPr/>
        </p:nvCxnSpPr>
        <p:spPr>
          <a:xfrm>
            <a:off x="6193913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グラフィックス 9" descr="Smart Phone outline">
            <a:extLst>
              <a:ext uri="{FF2B5EF4-FFF2-40B4-BE49-F238E27FC236}">
                <a16:creationId xmlns:a16="http://schemas.microsoft.com/office/drawing/2014/main" id="{B29BE833-2483-47E0-8964-569895F31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1477" y="1269138"/>
            <a:ext cx="720000" cy="720000"/>
          </a:xfrm>
          <a:prstGeom prst="rect">
            <a:avLst/>
          </a:prstGeom>
        </p:spPr>
      </p:pic>
      <p:sp>
        <p:nvSpPr>
          <p:cNvPr id="59" name="テキスト ボックス 5">
            <a:extLst>
              <a:ext uri="{FF2B5EF4-FFF2-40B4-BE49-F238E27FC236}">
                <a16:creationId xmlns:a16="http://schemas.microsoft.com/office/drawing/2014/main" id="{E1135438-A74B-4636-9463-32584A8FC5EF}"/>
              </a:ext>
            </a:extLst>
          </p:cNvPr>
          <p:cNvSpPr txBox="1"/>
          <p:nvPr/>
        </p:nvSpPr>
        <p:spPr>
          <a:xfrm>
            <a:off x="6114342" y="1160463"/>
            <a:ext cx="5706183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r>
              <a:rPr lang="en-US" altLang="ja-JP">
                <a:latin typeface="Meiryo" panose="020B0604030504040204" pitchFamily="34" charset="-128"/>
              </a:rPr>
              <a:t>BLE is abused.</a:t>
            </a:r>
            <a:endParaRPr lang="ja-JP" altLang="en-US">
              <a:latin typeface="Meiryo" panose="020B0604030504040204" pitchFamily="34" charset="-128"/>
            </a:endParaRPr>
          </a:p>
        </p:txBody>
      </p:sp>
      <p:pic>
        <p:nvPicPr>
          <p:cNvPr id="58" name="グラフィックス 9" descr="Detective male outline">
            <a:extLst>
              <a:ext uri="{FF2B5EF4-FFF2-40B4-BE49-F238E27FC236}">
                <a16:creationId xmlns:a16="http://schemas.microsoft.com/office/drawing/2014/main" id="{7495C806-E5D3-4A85-A3FD-CFF8C1D2E6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114342" y="1269138"/>
            <a:ext cx="720000" cy="720000"/>
          </a:xfrm>
          <a:prstGeom prst="rect">
            <a:avLst/>
          </a:prstGeom>
        </p:spPr>
      </p:pic>
      <p:sp>
        <p:nvSpPr>
          <p:cNvPr id="11" name="テキスト ボックス 35">
            <a:extLst>
              <a:ext uri="{FF2B5EF4-FFF2-40B4-BE49-F238E27FC236}">
                <a16:creationId xmlns:a16="http://schemas.microsoft.com/office/drawing/2014/main" id="{B4283746-FC03-4C5B-8241-84AE07518832}"/>
              </a:ext>
            </a:extLst>
          </p:cNvPr>
          <p:cNvSpPr txBox="1"/>
          <p:nvPr/>
        </p:nvSpPr>
        <p:spPr>
          <a:xfrm>
            <a:off x="371478" y="5134950"/>
            <a:ext cx="5626615" cy="804021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BLE showed up in the market in 2011 with the iPhone 4s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BLE is used in smartphones, smartwatches, speakers, and personal tracking devices like </a:t>
            </a:r>
            <a:r>
              <a:rPr lang="en-US" altLang="ja-JP" sz="1400" err="1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AirTag</a:t>
            </a: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.</a:t>
            </a:r>
            <a:endParaRPr lang="ja-JP" altLang="en-US" sz="140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" name="テキスト ボックス 35">
            <a:extLst>
              <a:ext uri="{FF2B5EF4-FFF2-40B4-BE49-F238E27FC236}">
                <a16:creationId xmlns:a16="http://schemas.microsoft.com/office/drawing/2014/main" id="{9FE0372F-EFF4-457A-8633-AAD443AEED41}"/>
              </a:ext>
            </a:extLst>
          </p:cNvPr>
          <p:cNvSpPr txBox="1"/>
          <p:nvPr/>
        </p:nvSpPr>
        <p:spPr>
          <a:xfrm>
            <a:off x="6193913" y="2286304"/>
            <a:ext cx="5626615" cy="1790511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Examples of BLE Abuse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GB" sz="1400" err="1">
                <a:latin typeface="Meiryo" panose="020B0604030504040204" pitchFamily="34" charset="-128"/>
                <a:ea typeface="Meiryo" panose="020B0604030504040204" pitchFamily="34" charset="-128"/>
              </a:rPr>
              <a:t>AirTag</a:t>
            </a:r>
            <a:r>
              <a:rPr lang="en-GB" sz="1400">
                <a:latin typeface="Meiryo" panose="020B0604030504040204" pitchFamily="34" charset="-128"/>
                <a:ea typeface="Meiryo" panose="020B0604030504040204" pitchFamily="34" charset="-128"/>
              </a:rPr>
              <a:t> is slipped into a car to illegally obtain location data (Bern, 2022)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GB" sz="1400">
                <a:latin typeface="Meiryo" panose="020B0604030504040204" pitchFamily="34" charset="-128"/>
                <a:ea typeface="Meiryo" panose="020B0604030504040204" pitchFamily="34" charset="-128"/>
              </a:rPr>
              <a:t>A woman used an </a:t>
            </a:r>
            <a:r>
              <a:rPr lang="en-GB" sz="1400" err="1">
                <a:latin typeface="Meiryo" panose="020B0604030504040204" pitchFamily="34" charset="-128"/>
                <a:ea typeface="Meiryo" panose="020B0604030504040204" pitchFamily="34" charset="-128"/>
              </a:rPr>
              <a:t>AirTag</a:t>
            </a:r>
            <a:r>
              <a:rPr lang="en-GB" sz="1400">
                <a:latin typeface="Meiryo" panose="020B0604030504040204" pitchFamily="34" charset="-128"/>
                <a:ea typeface="Meiryo" panose="020B0604030504040204" pitchFamily="34" charset="-128"/>
              </a:rPr>
              <a:t> to trach her boyfriend and later killed him (US, 2022)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GB" sz="1400">
                <a:latin typeface="Meiryo" panose="020B0604030504040204" pitchFamily="34" charset="-128"/>
                <a:ea typeface="Meiryo" panose="020B0604030504040204" pitchFamily="34" charset="-128"/>
              </a:rPr>
              <a:t>A woman was stalked by her ex-boyfriend using an </a:t>
            </a:r>
            <a:r>
              <a:rPr lang="en-GB" sz="1400" err="1">
                <a:latin typeface="Meiryo" panose="020B0604030504040204" pitchFamily="34" charset="-128"/>
                <a:ea typeface="Meiryo" panose="020B0604030504040204" pitchFamily="34" charset="-128"/>
              </a:rPr>
              <a:t>AirTag</a:t>
            </a:r>
            <a:r>
              <a:rPr lang="en-GB" sz="1400">
                <a:latin typeface="Meiryo" panose="020B0604030504040204" pitchFamily="34" charset="-128"/>
                <a:ea typeface="Meiryo" panose="020B0604030504040204" pitchFamily="34" charset="-128"/>
              </a:rPr>
              <a:t>, and she was ultimately shot with a gun. (US 2022)</a:t>
            </a:r>
          </a:p>
          <a:p>
            <a:pPr marL="139700">
              <a:buClr>
                <a:schemeClr val="accent1"/>
              </a:buClr>
              <a:defRPr/>
            </a:pPr>
            <a:endParaRPr lang="en-GB" sz="140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endParaRPr lang="ja-JP" altLang="en-US" sz="140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903072-59DD-1D74-D8D1-1D2D6231F64D}"/>
              </a:ext>
            </a:extLst>
          </p:cNvPr>
          <p:cNvSpPr/>
          <p:nvPr/>
        </p:nvSpPr>
        <p:spPr>
          <a:xfrm>
            <a:off x="371475" y="6189549"/>
            <a:ext cx="11147590" cy="592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>
              <a:buClr>
                <a:schemeClr val="accent1"/>
              </a:buClr>
            </a:pPr>
            <a:r>
              <a:rPr kumimoji="1" lang="en-US" sz="1000" dirty="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https://www.statista.com/statistics/750569/worldwide-bluetooth-low-energy-device-market-volume/</a:t>
            </a:r>
            <a:r>
              <a:rPr kumimoji="1" lang="en-US" sz="1000" dirty="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, </a:t>
            </a:r>
            <a:r>
              <a:rPr kumimoji="1" lang="en-US" sz="1000" dirty="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https://www.20min.ch/story/ich-hatte-panik-bernerin-19-findet-fremden-airtag-unter-ihrem-beifahrersitz-460234987350</a:t>
            </a:r>
            <a:r>
              <a:rPr kumimoji="1" lang="en-US" sz="1000" dirty="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, </a:t>
            </a:r>
            <a:r>
              <a:rPr kumimoji="1" lang="en-US" sz="1000" dirty="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https://www.nzz.ch/panorama/airtag-stalking-hat-apple-die-gefahr-unterschaetzt-ld.1688765?reduced=true</a:t>
            </a:r>
            <a:endParaRPr kumimoji="1" lang="en-US" sz="1000" dirty="0">
              <a:solidFill>
                <a:schemeClr val="tx1">
                  <a:lumMod val="20000"/>
                  <a:lumOff val="8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>
              <a:buClr>
                <a:schemeClr val="accent1"/>
              </a:buClr>
            </a:pPr>
            <a:endParaRPr kumimoji="1" lang="en-US" sz="1000" dirty="0">
              <a:solidFill>
                <a:schemeClr val="tx1">
                  <a:lumMod val="20000"/>
                  <a:lumOff val="8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DD8D0E-0E3A-6FB5-0933-5F8C79A34E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3770" y="2181916"/>
            <a:ext cx="4361812" cy="276025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2BF9C3F-EC26-172F-59CF-AD9E24988C0D}"/>
              </a:ext>
            </a:extLst>
          </p:cNvPr>
          <p:cNvGrpSpPr/>
          <p:nvPr/>
        </p:nvGrpSpPr>
        <p:grpSpPr>
          <a:xfrm>
            <a:off x="6231084" y="4373981"/>
            <a:ext cx="5440680" cy="360000"/>
            <a:chOff x="469432" y="4720277"/>
            <a:chExt cx="5440680" cy="360000"/>
          </a:xfrm>
        </p:grpSpPr>
        <p:cxnSp>
          <p:nvCxnSpPr>
            <p:cNvPr id="8" name="直線コネクタ 125">
              <a:extLst>
                <a:ext uri="{FF2B5EF4-FFF2-40B4-BE49-F238E27FC236}">
                  <a16:creationId xmlns:a16="http://schemas.microsoft.com/office/drawing/2014/main" id="{E2ECFB16-9C5C-5545-7594-26D3BF815701}"/>
                </a:ext>
              </a:extLst>
            </p:cNvPr>
            <p:cNvCxnSpPr>
              <a:cxnSpLocks/>
            </p:cNvCxnSpPr>
            <p:nvPr/>
          </p:nvCxnSpPr>
          <p:spPr>
            <a:xfrm>
              <a:off x="469432" y="4900277"/>
              <a:ext cx="5440680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グループ化 33">
              <a:extLst>
                <a:ext uri="{FF2B5EF4-FFF2-40B4-BE49-F238E27FC236}">
                  <a16:creationId xmlns:a16="http://schemas.microsoft.com/office/drawing/2014/main" id="{A3AB450B-EDAF-1E76-7BFE-F1B1A5A907B6}"/>
                </a:ext>
              </a:extLst>
            </p:cNvPr>
            <p:cNvGrpSpPr/>
            <p:nvPr/>
          </p:nvGrpSpPr>
          <p:grpSpPr>
            <a:xfrm rot="5400000">
              <a:off x="3009773" y="4719790"/>
              <a:ext cx="360000" cy="360974"/>
              <a:chOff x="4481975" y="4551664"/>
              <a:chExt cx="360000" cy="360974"/>
            </a:xfrm>
          </p:grpSpPr>
          <p:sp>
            <p:nvSpPr>
              <p:cNvPr id="10" name="円/楕円 126">
                <a:extLst>
                  <a:ext uri="{FF2B5EF4-FFF2-40B4-BE49-F238E27FC236}">
                    <a16:creationId xmlns:a16="http://schemas.microsoft.com/office/drawing/2014/main" id="{5EC47B89-DCFB-12D5-6B55-1002F1AA027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481975" y="4552638"/>
                <a:ext cx="360000" cy="36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buClr>
                    <a:schemeClr val="accent1"/>
                  </a:buClr>
                </a:pPr>
                <a:endPara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13" name="グラフィックス 130" descr="キャレットを下へ 枠線">
                <a:extLst>
                  <a:ext uri="{FF2B5EF4-FFF2-40B4-BE49-F238E27FC236}">
                    <a16:creationId xmlns:a16="http://schemas.microsoft.com/office/drawing/2014/main" id="{DAF7AA35-CB2A-7196-DD96-D232C326D8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 rot="16200000">
                <a:off x="4481975" y="4551664"/>
                <a:ext cx="356400" cy="356400"/>
              </a:xfrm>
              <a:prstGeom prst="rect">
                <a:avLst/>
              </a:prstGeom>
            </p:spPr>
          </p:pic>
        </p:grp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56BC944-DFC6-F8BC-1E35-38377807279A}"/>
              </a:ext>
            </a:extLst>
          </p:cNvPr>
          <p:cNvSpPr/>
          <p:nvPr/>
        </p:nvSpPr>
        <p:spPr>
          <a:xfrm>
            <a:off x="6231084" y="5031148"/>
            <a:ext cx="5440680" cy="90782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lang="en-US" altLang="ja-JP" sz="1800">
                <a:solidFill>
                  <a:schemeClr val="bg1"/>
                </a:solidFill>
                <a:latin typeface="Meiryo" panose="020B0604030504040204" pitchFamily="34" charset="-128"/>
              </a:rPr>
              <a:t>It is important to develop a model </a:t>
            </a:r>
          </a:p>
          <a:p>
            <a:pPr algn="ctr">
              <a:buClr>
                <a:schemeClr val="accent1"/>
              </a:buClr>
            </a:pPr>
            <a:r>
              <a:rPr lang="en-US" altLang="ja-JP" sz="1800">
                <a:solidFill>
                  <a:schemeClr val="bg1"/>
                </a:solidFill>
                <a:latin typeface="Meiryo" panose="020B0604030504040204" pitchFamily="34" charset="-128"/>
              </a:rPr>
              <a:t>to detect and classify BLE devices </a:t>
            </a:r>
            <a:endParaRPr lang="ja-JP" altLang="en-US" sz="1800">
              <a:solidFill>
                <a:schemeClr val="bg1"/>
              </a:solidFill>
              <a:latin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3059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83E70CE-7B00-4F76-8409-3C4C26CD7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lang="en-US" altLang="ja-JP"/>
              <a:t>Why generate synthetic data?</a:t>
            </a:r>
            <a:endParaRPr lang="ja-JP" altLang="en-US"/>
          </a:p>
        </p:txBody>
      </p:sp>
      <p:sp>
        <p:nvSpPr>
          <p:cNvPr id="32" name="正方形/長方形 48">
            <a:extLst>
              <a:ext uri="{FF2B5EF4-FFF2-40B4-BE49-F238E27FC236}">
                <a16:creationId xmlns:a16="http://schemas.microsoft.com/office/drawing/2014/main" id="{37D50204-41A9-3EC3-6038-F503F0B2D9AF}"/>
              </a:ext>
            </a:extLst>
          </p:cNvPr>
          <p:cNvSpPr/>
          <p:nvPr/>
        </p:nvSpPr>
        <p:spPr>
          <a:xfrm>
            <a:off x="6960525" y="2178963"/>
            <a:ext cx="4860000" cy="12600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40080" tIns="91440" rIns="91440" bIns="0" rtlCol="0" anchor="t"/>
          <a:lstStyle/>
          <a:p>
            <a:pPr algn="l"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Time and monetary cost</a:t>
            </a:r>
          </a:p>
          <a:p>
            <a:pPr algn="l">
              <a:buClr>
                <a:schemeClr val="accent1"/>
              </a:buClr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Collecting large amounts of data is time-consuming and financially costly.</a:t>
            </a:r>
            <a:endParaRPr lang="ja-JP" altLang="en-US" sz="140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3" name="正方形/長方形 48">
            <a:extLst>
              <a:ext uri="{FF2B5EF4-FFF2-40B4-BE49-F238E27FC236}">
                <a16:creationId xmlns:a16="http://schemas.microsoft.com/office/drawing/2014/main" id="{E08A4155-DC62-4A97-1B92-A0F934346F2E}"/>
              </a:ext>
            </a:extLst>
          </p:cNvPr>
          <p:cNvSpPr/>
          <p:nvPr/>
        </p:nvSpPr>
        <p:spPr>
          <a:xfrm>
            <a:off x="6960525" y="3524151"/>
            <a:ext cx="4860000" cy="12600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40080" tIns="91440" rIns="91440" bIns="0" rtlCol="0" anchor="t"/>
          <a:lstStyle/>
          <a:p>
            <a:pPr algn="l">
              <a:buClr>
                <a:schemeClr val="accent1"/>
              </a:buClr>
            </a:pPr>
            <a:r>
              <a:rPr lang="en-US" altLang="ja-JP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Privacy issues</a:t>
            </a:r>
          </a:p>
          <a:p>
            <a:pPr algn="l">
              <a:buClr>
                <a:schemeClr val="accent1"/>
              </a:buClr>
            </a:pPr>
            <a:r>
              <a:rPr lang="en-GB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Data from the BLE device would reveal the user's location.</a:t>
            </a:r>
            <a:endParaRPr lang="ja-JP" altLang="en-US" sz="140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37" name="グループ化 23">
            <a:extLst>
              <a:ext uri="{FF2B5EF4-FFF2-40B4-BE49-F238E27FC236}">
                <a16:creationId xmlns:a16="http://schemas.microsoft.com/office/drawing/2014/main" id="{14D208B9-9143-138F-495A-91DF656AA1AD}"/>
              </a:ext>
            </a:extLst>
          </p:cNvPr>
          <p:cNvGrpSpPr>
            <a:grpSpLocks noChangeAspect="1"/>
          </p:cNvGrpSpPr>
          <p:nvPr/>
        </p:nvGrpSpPr>
        <p:grpSpPr>
          <a:xfrm>
            <a:off x="6503325" y="3696951"/>
            <a:ext cx="914400" cy="914400"/>
            <a:chOff x="2650454" y="3608624"/>
            <a:chExt cx="1563550" cy="1563550"/>
          </a:xfrm>
        </p:grpSpPr>
        <p:sp>
          <p:nvSpPr>
            <p:cNvPr id="38" name="円/楕円 42">
              <a:extLst>
                <a:ext uri="{FF2B5EF4-FFF2-40B4-BE49-F238E27FC236}">
                  <a16:creationId xmlns:a16="http://schemas.microsoft.com/office/drawing/2014/main" id="{913573B4-F91D-F255-12CE-F87162B85491}"/>
                </a:ext>
              </a:extLst>
            </p:cNvPr>
            <p:cNvSpPr/>
            <p:nvPr/>
          </p:nvSpPr>
          <p:spPr>
            <a:xfrm>
              <a:off x="2650454" y="3608624"/>
              <a:ext cx="1563550" cy="15635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4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39" name="グラフィックス 22" descr="Security camera with solid fill">
              <a:extLst>
                <a:ext uri="{FF2B5EF4-FFF2-40B4-BE49-F238E27FC236}">
                  <a16:creationId xmlns:a16="http://schemas.microsoft.com/office/drawing/2014/main" id="{BCA688E1-A9E3-1AB5-23B5-7206351D8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949844" y="3908014"/>
              <a:ext cx="964772" cy="964772"/>
            </a:xfrm>
            <a:prstGeom prst="rect">
              <a:avLst/>
            </a:prstGeom>
          </p:spPr>
        </p:pic>
      </p:grpSp>
      <p:sp>
        <p:nvSpPr>
          <p:cNvPr id="48" name="正方形/長方形 48">
            <a:extLst>
              <a:ext uri="{FF2B5EF4-FFF2-40B4-BE49-F238E27FC236}">
                <a16:creationId xmlns:a16="http://schemas.microsoft.com/office/drawing/2014/main" id="{D4007B2C-995C-9DD8-862E-B1B6F952EDD4}"/>
              </a:ext>
            </a:extLst>
          </p:cNvPr>
          <p:cNvSpPr/>
          <p:nvPr/>
        </p:nvSpPr>
        <p:spPr>
          <a:xfrm>
            <a:off x="371475" y="2180234"/>
            <a:ext cx="4860000" cy="12600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91440" rIns="640800" bIns="0" rtlCol="0" anchor="t"/>
          <a:lstStyle/>
          <a:p>
            <a:pPr algn="r"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Large Dataset</a:t>
            </a:r>
          </a:p>
          <a:p>
            <a:pPr marL="139700">
              <a:buClr>
                <a:schemeClr val="tx1">
                  <a:lumMod val="75000"/>
                </a:schemeClr>
              </a:buClr>
              <a:defRPr/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It may not be possible to extract enough meaningful features with a small dataset.</a:t>
            </a: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8FFB1902-5A3E-9360-F23C-C18583383DFE}"/>
              </a:ext>
            </a:extLst>
          </p:cNvPr>
          <p:cNvSpPr/>
          <p:nvPr/>
        </p:nvSpPr>
        <p:spPr>
          <a:xfrm>
            <a:off x="371475" y="3524786"/>
            <a:ext cx="4860000" cy="12600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91440" rIns="640800" bIns="0" rtlCol="0" anchor="t"/>
          <a:lstStyle/>
          <a:p>
            <a:pPr algn="r"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Diverse Dataset</a:t>
            </a:r>
          </a:p>
          <a:p>
            <a:pPr marL="139700">
              <a:buClr>
                <a:schemeClr val="tx1">
                  <a:lumMod val="75000"/>
                </a:schemeClr>
              </a:buClr>
              <a:defRPr/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Real-world data contains noise. Diverse data is needed to deal with these noises.</a:t>
            </a:r>
            <a:endParaRPr lang="ja-JP" altLang="en-US" sz="140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53" name="グループ化 23">
            <a:extLst>
              <a:ext uri="{FF2B5EF4-FFF2-40B4-BE49-F238E27FC236}">
                <a16:creationId xmlns:a16="http://schemas.microsoft.com/office/drawing/2014/main" id="{72CDBBD4-ABD4-546E-B483-CD7EC96E1BDF}"/>
              </a:ext>
            </a:extLst>
          </p:cNvPr>
          <p:cNvGrpSpPr>
            <a:grpSpLocks noChangeAspect="1"/>
          </p:cNvGrpSpPr>
          <p:nvPr/>
        </p:nvGrpSpPr>
        <p:grpSpPr>
          <a:xfrm>
            <a:off x="4774274" y="3697586"/>
            <a:ext cx="914400" cy="914400"/>
            <a:chOff x="2650454" y="3608624"/>
            <a:chExt cx="1563550" cy="1563550"/>
          </a:xfrm>
        </p:grpSpPr>
        <p:sp>
          <p:nvSpPr>
            <p:cNvPr id="54" name="円/楕円 42">
              <a:extLst>
                <a:ext uri="{FF2B5EF4-FFF2-40B4-BE49-F238E27FC236}">
                  <a16:creationId xmlns:a16="http://schemas.microsoft.com/office/drawing/2014/main" id="{150F4EF3-CB7D-6210-7EF7-6AAA6178C3FC}"/>
                </a:ext>
              </a:extLst>
            </p:cNvPr>
            <p:cNvSpPr/>
            <p:nvPr/>
          </p:nvSpPr>
          <p:spPr>
            <a:xfrm>
              <a:off x="2650454" y="3608624"/>
              <a:ext cx="1563550" cy="15635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4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55" name="グラフィックス 22" descr="Basic Shapes with solid fill">
              <a:extLst>
                <a:ext uri="{FF2B5EF4-FFF2-40B4-BE49-F238E27FC236}">
                  <a16:creationId xmlns:a16="http://schemas.microsoft.com/office/drawing/2014/main" id="{EEA293F5-5EE5-F998-9A94-2EE1E2822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2949844" y="3908014"/>
              <a:ext cx="964772" cy="964772"/>
            </a:xfrm>
            <a:prstGeom prst="rect">
              <a:avLst/>
            </a:prstGeom>
          </p:spPr>
        </p:pic>
      </p:grpSp>
      <p:grpSp>
        <p:nvGrpSpPr>
          <p:cNvPr id="40" name="グループ化 23">
            <a:extLst>
              <a:ext uri="{FF2B5EF4-FFF2-40B4-BE49-F238E27FC236}">
                <a16:creationId xmlns:a16="http://schemas.microsoft.com/office/drawing/2014/main" id="{3931306F-A93C-BE29-F564-12A6EAC29A2D}"/>
              </a:ext>
            </a:extLst>
          </p:cNvPr>
          <p:cNvGrpSpPr>
            <a:grpSpLocks noChangeAspect="1"/>
          </p:cNvGrpSpPr>
          <p:nvPr/>
        </p:nvGrpSpPr>
        <p:grpSpPr>
          <a:xfrm>
            <a:off x="6503325" y="2351763"/>
            <a:ext cx="914400" cy="914400"/>
            <a:chOff x="2650454" y="3608624"/>
            <a:chExt cx="1563550" cy="1563550"/>
          </a:xfrm>
        </p:grpSpPr>
        <p:sp>
          <p:nvSpPr>
            <p:cNvPr id="41" name="円/楕円 42">
              <a:extLst>
                <a:ext uri="{FF2B5EF4-FFF2-40B4-BE49-F238E27FC236}">
                  <a16:creationId xmlns:a16="http://schemas.microsoft.com/office/drawing/2014/main" id="{AFF4F519-5E2D-7D38-EB25-DE2BD342D01A}"/>
                </a:ext>
              </a:extLst>
            </p:cNvPr>
            <p:cNvSpPr/>
            <p:nvPr/>
          </p:nvSpPr>
          <p:spPr>
            <a:xfrm>
              <a:off x="2650454" y="3608624"/>
              <a:ext cx="1563550" cy="15635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4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42" name="グラフィックス 22" descr="Coins with solid fill">
              <a:extLst>
                <a:ext uri="{FF2B5EF4-FFF2-40B4-BE49-F238E27FC236}">
                  <a16:creationId xmlns:a16="http://schemas.microsoft.com/office/drawing/2014/main" id="{5D935B89-8284-9A4A-5D31-0036EF646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2949844" y="3908014"/>
              <a:ext cx="964772" cy="964772"/>
            </a:xfrm>
            <a:prstGeom prst="rect">
              <a:avLst/>
            </a:prstGeom>
          </p:spPr>
        </p:pic>
      </p:grpSp>
      <p:grpSp>
        <p:nvGrpSpPr>
          <p:cNvPr id="56" name="グループ化 23">
            <a:extLst>
              <a:ext uri="{FF2B5EF4-FFF2-40B4-BE49-F238E27FC236}">
                <a16:creationId xmlns:a16="http://schemas.microsoft.com/office/drawing/2014/main" id="{1E266CB6-3347-BA2D-DD8F-9EFE6969EFE4}"/>
              </a:ext>
            </a:extLst>
          </p:cNvPr>
          <p:cNvGrpSpPr>
            <a:grpSpLocks noChangeAspect="1"/>
          </p:cNvGrpSpPr>
          <p:nvPr/>
        </p:nvGrpSpPr>
        <p:grpSpPr>
          <a:xfrm>
            <a:off x="4774274" y="2335034"/>
            <a:ext cx="914400" cy="914400"/>
            <a:chOff x="2650454" y="3608624"/>
            <a:chExt cx="1563550" cy="1563550"/>
          </a:xfrm>
        </p:grpSpPr>
        <p:sp>
          <p:nvSpPr>
            <p:cNvPr id="57" name="円/楕円 42">
              <a:extLst>
                <a:ext uri="{FF2B5EF4-FFF2-40B4-BE49-F238E27FC236}">
                  <a16:creationId xmlns:a16="http://schemas.microsoft.com/office/drawing/2014/main" id="{3704919B-22DF-0B6A-C65C-AA72A0DA778E}"/>
                </a:ext>
              </a:extLst>
            </p:cNvPr>
            <p:cNvSpPr/>
            <p:nvPr/>
          </p:nvSpPr>
          <p:spPr>
            <a:xfrm>
              <a:off x="2650454" y="3608624"/>
              <a:ext cx="1563550" cy="15635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4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58" name="グラフィックス 22" descr="Database with solid fill">
              <a:extLst>
                <a:ext uri="{FF2B5EF4-FFF2-40B4-BE49-F238E27FC236}">
                  <a16:creationId xmlns:a16="http://schemas.microsoft.com/office/drawing/2014/main" id="{1ED6E084-7811-ECE1-6A77-40602688C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2949844" y="3908014"/>
              <a:ext cx="964772" cy="964772"/>
            </a:xfrm>
            <a:prstGeom prst="rect">
              <a:avLst/>
            </a:prstGeom>
          </p:spPr>
        </p:pic>
      </p:grp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B9370988-8482-6BFA-D018-57B11FD03A6E}"/>
              </a:ext>
            </a:extLst>
          </p:cNvPr>
          <p:cNvSpPr txBox="1"/>
          <p:nvPr/>
        </p:nvSpPr>
        <p:spPr>
          <a:xfrm>
            <a:off x="371475" y="1160463"/>
            <a:ext cx="5317200" cy="828675"/>
          </a:xfrm>
          <a:prstGeom prst="rect">
            <a:avLst/>
          </a:prstGeom>
          <a:noFill/>
        </p:spPr>
        <p:txBody>
          <a:bodyPr wrap="none" lIns="36000" tIns="36000" rIns="36000" bIns="36000" rtlCol="0" anchor="b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altLang="ja-JP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Importance of large dataset</a:t>
            </a:r>
            <a:endParaRPr kumimoji="1" lang="ja-JP" altLang="en-US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C5A595A6-5782-450D-8BE2-3917424C57D8}"/>
              </a:ext>
            </a:extLst>
          </p:cNvPr>
          <p:cNvCxnSpPr>
            <a:cxnSpLocks/>
          </p:cNvCxnSpPr>
          <p:nvPr/>
        </p:nvCxnSpPr>
        <p:spPr>
          <a:xfrm>
            <a:off x="371475" y="1989138"/>
            <a:ext cx="5317200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コネクタ 77">
            <a:extLst>
              <a:ext uri="{FF2B5EF4-FFF2-40B4-BE49-F238E27FC236}">
                <a16:creationId xmlns:a16="http://schemas.microsoft.com/office/drawing/2014/main" id="{B7687B60-4FF6-3E26-1A40-0D9A748C9616}"/>
              </a:ext>
            </a:extLst>
          </p:cNvPr>
          <p:cNvCxnSpPr>
            <a:cxnSpLocks/>
          </p:cNvCxnSpPr>
          <p:nvPr/>
        </p:nvCxnSpPr>
        <p:spPr>
          <a:xfrm>
            <a:off x="6503326" y="1989138"/>
            <a:ext cx="5317200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テキスト ボックス 5">
            <a:extLst>
              <a:ext uri="{FF2B5EF4-FFF2-40B4-BE49-F238E27FC236}">
                <a16:creationId xmlns:a16="http://schemas.microsoft.com/office/drawing/2014/main" id="{25CEF65B-F7A0-251C-541F-BA3B829DD9B8}"/>
              </a:ext>
            </a:extLst>
          </p:cNvPr>
          <p:cNvSpPr txBox="1"/>
          <p:nvPr/>
        </p:nvSpPr>
        <p:spPr>
          <a:xfrm>
            <a:off x="6503326" y="1160463"/>
            <a:ext cx="5317200" cy="828675"/>
          </a:xfrm>
          <a:prstGeom prst="rect">
            <a:avLst/>
          </a:prstGeom>
          <a:noFill/>
        </p:spPr>
        <p:txBody>
          <a:bodyPr wrap="none" lIns="3600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pPr algn="ctr"/>
            <a:r>
              <a:rPr lang="en-US" altLang="ja-JP">
                <a:latin typeface="Meiryo" panose="020B0604030504040204" pitchFamily="34" charset="-128"/>
              </a:rPr>
              <a:t>Cost and risk</a:t>
            </a:r>
            <a:endParaRPr lang="ja-JP" altLang="en-US">
              <a:latin typeface="Meiryo" panose="020B0604030504040204" pitchFamily="34" charset="-128"/>
            </a:endParaRPr>
          </a:p>
        </p:txBody>
      </p:sp>
      <p:sp>
        <p:nvSpPr>
          <p:cNvPr id="2" name="乗算記号 78">
            <a:extLst>
              <a:ext uri="{FF2B5EF4-FFF2-40B4-BE49-F238E27FC236}">
                <a16:creationId xmlns:a16="http://schemas.microsoft.com/office/drawing/2014/main" id="{E9E7DF1D-221E-96F1-FA1D-489C06A891CF}"/>
              </a:ext>
            </a:extLst>
          </p:cNvPr>
          <p:cNvSpPr/>
          <p:nvPr/>
        </p:nvSpPr>
        <p:spPr>
          <a:xfrm>
            <a:off x="5343910" y="2796537"/>
            <a:ext cx="1504179" cy="1371946"/>
          </a:xfrm>
          <a:prstGeom prst="mathMultiply">
            <a:avLst>
              <a:gd name="adj1" fmla="val 1587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294"/>
              </a:buClr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BF6F14-7B19-D473-3C25-B0B355780AD7}"/>
              </a:ext>
            </a:extLst>
          </p:cNvPr>
          <p:cNvSpPr txBox="1"/>
          <p:nvPr/>
        </p:nvSpPr>
        <p:spPr>
          <a:xfrm>
            <a:off x="4876800" y="5268686"/>
            <a:ext cx="0" cy="0"/>
          </a:xfrm>
          <a:prstGeom prst="rect">
            <a:avLst/>
          </a:prstGeom>
          <a:noFill/>
        </p:spPr>
        <p:txBody>
          <a:bodyPr wrap="non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endParaRPr kumimoji="1" lang="en-US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3C04EBF-A939-DEFF-4363-7A57CA3CCC75}"/>
              </a:ext>
            </a:extLst>
          </p:cNvPr>
          <p:cNvGrpSpPr/>
          <p:nvPr/>
        </p:nvGrpSpPr>
        <p:grpSpPr>
          <a:xfrm>
            <a:off x="3375660" y="4879503"/>
            <a:ext cx="5440680" cy="360000"/>
            <a:chOff x="469432" y="4720277"/>
            <a:chExt cx="5440680" cy="360000"/>
          </a:xfrm>
        </p:grpSpPr>
        <p:cxnSp>
          <p:nvCxnSpPr>
            <p:cNvPr id="7" name="直線コネクタ 125">
              <a:extLst>
                <a:ext uri="{FF2B5EF4-FFF2-40B4-BE49-F238E27FC236}">
                  <a16:creationId xmlns:a16="http://schemas.microsoft.com/office/drawing/2014/main" id="{EA652072-0A4E-DEA6-C538-FC3CDAD9D361}"/>
                </a:ext>
              </a:extLst>
            </p:cNvPr>
            <p:cNvCxnSpPr>
              <a:cxnSpLocks/>
            </p:cNvCxnSpPr>
            <p:nvPr/>
          </p:nvCxnSpPr>
          <p:spPr>
            <a:xfrm>
              <a:off x="469432" y="4900277"/>
              <a:ext cx="5440680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グループ化 33">
              <a:extLst>
                <a:ext uri="{FF2B5EF4-FFF2-40B4-BE49-F238E27FC236}">
                  <a16:creationId xmlns:a16="http://schemas.microsoft.com/office/drawing/2014/main" id="{66128413-2C47-E1AF-01AA-D698620C95BA}"/>
                </a:ext>
              </a:extLst>
            </p:cNvPr>
            <p:cNvGrpSpPr/>
            <p:nvPr/>
          </p:nvGrpSpPr>
          <p:grpSpPr>
            <a:xfrm rot="5400000">
              <a:off x="3009773" y="4719790"/>
              <a:ext cx="360000" cy="360974"/>
              <a:chOff x="4481975" y="4551664"/>
              <a:chExt cx="360000" cy="360974"/>
            </a:xfrm>
          </p:grpSpPr>
          <p:sp>
            <p:nvSpPr>
              <p:cNvPr id="9" name="円/楕円 126">
                <a:extLst>
                  <a:ext uri="{FF2B5EF4-FFF2-40B4-BE49-F238E27FC236}">
                    <a16:creationId xmlns:a16="http://schemas.microsoft.com/office/drawing/2014/main" id="{C0461476-17D0-8741-F1ED-4D9E00CED5C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481975" y="4552638"/>
                <a:ext cx="360000" cy="36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buClr>
                    <a:schemeClr val="accent1"/>
                  </a:buClr>
                </a:pPr>
                <a:endPara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10" name="グラフィックス 130" descr="キャレットを下へ 枠線">
                <a:extLst>
                  <a:ext uri="{FF2B5EF4-FFF2-40B4-BE49-F238E27FC236}">
                    <a16:creationId xmlns:a16="http://schemas.microsoft.com/office/drawing/2014/main" id="{BCA200C8-AF53-8D9D-E03C-A016E658B0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 rot="16200000">
                <a:off x="4481975" y="4551664"/>
                <a:ext cx="356400" cy="356400"/>
              </a:xfrm>
              <a:prstGeom prst="rect">
                <a:avLst/>
              </a:prstGeom>
            </p:spPr>
          </p:pic>
        </p:grpSp>
      </p:grp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21EFBE5-14C6-67F3-FFD8-E0F1BE011CB9}"/>
              </a:ext>
            </a:extLst>
          </p:cNvPr>
          <p:cNvSpPr/>
          <p:nvPr/>
        </p:nvSpPr>
        <p:spPr>
          <a:xfrm>
            <a:off x="371475" y="5415903"/>
            <a:ext cx="11449050" cy="70685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lang="en-US" altLang="ja-JP" sz="1800">
                <a:solidFill>
                  <a:schemeClr val="bg1"/>
                </a:solidFill>
                <a:latin typeface="Meiryo" panose="020B0604030504040204" pitchFamily="34" charset="-128"/>
              </a:rPr>
              <a:t>Synthetic data resolves these problems</a:t>
            </a:r>
            <a:endParaRPr lang="ja-JP" altLang="en-US" sz="1800">
              <a:solidFill>
                <a:schemeClr val="bg1"/>
              </a:solidFill>
              <a:latin typeface="Meiryo" panose="020B0604030504040204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A29FA3-AF0A-60C4-AB0A-4390541041E1}"/>
              </a:ext>
            </a:extLst>
          </p:cNvPr>
          <p:cNvSpPr/>
          <p:nvPr/>
        </p:nvSpPr>
        <p:spPr>
          <a:xfrm>
            <a:off x="371475" y="6189549"/>
            <a:ext cx="11147590" cy="592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>
              <a:buClr>
                <a:schemeClr val="accent1"/>
              </a:buClr>
            </a:pPr>
            <a:r>
              <a:rPr kumimoji="1" lang="en-US" sz="1000" dirty="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https://ieeexplore.ieee.org/abstract/document/9706334</a:t>
            </a:r>
            <a:r>
              <a:rPr kumimoji="1" lang="en-US" sz="1000" dirty="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, </a:t>
            </a:r>
            <a:r>
              <a:rPr kumimoji="1" lang="en-US" sz="1000" dirty="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https://doi.org/10.1186/s40537-023-00727-2</a:t>
            </a:r>
            <a:endParaRPr kumimoji="1" lang="en-US" sz="1000" dirty="0">
              <a:solidFill>
                <a:schemeClr val="tx1">
                  <a:lumMod val="20000"/>
                  <a:lumOff val="8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79509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0">
            <a:extLst>
              <a:ext uri="{FF2B5EF4-FFF2-40B4-BE49-F238E27FC236}">
                <a16:creationId xmlns:a16="http://schemas.microsoft.com/office/drawing/2014/main" id="{F6093F94-FEAC-16D6-7F36-38A9142E1BEA}"/>
              </a:ext>
            </a:extLst>
          </p:cNvPr>
          <p:cNvCxnSpPr>
            <a:cxnSpLocks/>
          </p:cNvCxnSpPr>
          <p:nvPr/>
        </p:nvCxnSpPr>
        <p:spPr>
          <a:xfrm flipH="1">
            <a:off x="1521412" y="1811649"/>
            <a:ext cx="1923964" cy="183629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5">
            <a:extLst>
              <a:ext uri="{FF2B5EF4-FFF2-40B4-BE49-F238E27FC236}">
                <a16:creationId xmlns:a16="http://schemas.microsoft.com/office/drawing/2014/main" id="{1FA575DF-1CAF-0889-D37D-509AC3E68189}"/>
              </a:ext>
            </a:extLst>
          </p:cNvPr>
          <p:cNvCxnSpPr>
            <a:cxnSpLocks/>
          </p:cNvCxnSpPr>
          <p:nvPr/>
        </p:nvCxnSpPr>
        <p:spPr>
          <a:xfrm flipH="1" flipV="1">
            <a:off x="1521412" y="3644901"/>
            <a:ext cx="1928158" cy="1822561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EE66DDE4-1975-41E6-9BDB-213E1867A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kumimoji="1" lang="en-US" altLang="ja-JP"/>
              <a:t>Research questions</a:t>
            </a:r>
            <a:endParaRPr kumimoji="1" lang="ja-JP" altLang="en-US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F588D81B-B599-43FE-8BE8-96701FE8B491}"/>
              </a:ext>
            </a:extLst>
          </p:cNvPr>
          <p:cNvCxnSpPr>
            <a:cxnSpLocks/>
            <a:stCxn id="101" idx="2"/>
          </p:cNvCxnSpPr>
          <p:nvPr/>
        </p:nvCxnSpPr>
        <p:spPr>
          <a:xfrm flipH="1">
            <a:off x="3445376" y="1811649"/>
            <a:ext cx="1079587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D6C1F56C-5ED3-44AC-BF5F-42EBE9EC6AB9}"/>
              </a:ext>
            </a:extLst>
          </p:cNvPr>
          <p:cNvCxnSpPr>
            <a:cxnSpLocks/>
            <a:stCxn id="149" idx="2"/>
          </p:cNvCxnSpPr>
          <p:nvPr/>
        </p:nvCxnSpPr>
        <p:spPr>
          <a:xfrm flipH="1">
            <a:off x="3445376" y="5460733"/>
            <a:ext cx="1079587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9F7C67A9-8A23-4519-90CA-A97E2F8E7B15}"/>
              </a:ext>
            </a:extLst>
          </p:cNvPr>
          <p:cNvCxnSpPr>
            <a:cxnSpLocks/>
            <a:stCxn id="131" idx="2"/>
          </p:cNvCxnSpPr>
          <p:nvPr/>
        </p:nvCxnSpPr>
        <p:spPr>
          <a:xfrm flipH="1">
            <a:off x="1521412" y="3636190"/>
            <a:ext cx="3003551" cy="1517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B5993A6E-76D6-4C59-828B-68B777CF7268}"/>
              </a:ext>
            </a:extLst>
          </p:cNvPr>
          <p:cNvSpPr txBox="1"/>
          <p:nvPr/>
        </p:nvSpPr>
        <p:spPr>
          <a:xfrm>
            <a:off x="5830619" y="1158821"/>
            <a:ext cx="5989906" cy="1305656"/>
          </a:xfrm>
          <a:prstGeom prst="rect">
            <a:avLst/>
          </a:prstGeom>
          <a:noFill/>
        </p:spPr>
        <p:txBody>
          <a:bodyPr wrap="square" lIns="274320" tIns="36000" rIns="36000" bIns="36000" rtlCol="0" anchor="ctr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sz="240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Clarify to be a Markov model appropriate for creating BLE data</a:t>
            </a:r>
          </a:p>
        </p:txBody>
      </p:sp>
      <p:sp>
        <p:nvSpPr>
          <p:cNvPr id="101" name="楕円 3">
            <a:extLst>
              <a:ext uri="{FF2B5EF4-FFF2-40B4-BE49-F238E27FC236}">
                <a16:creationId xmlns:a16="http://schemas.microsoft.com/office/drawing/2014/main" id="{CF02C385-D21A-4770-B5F0-9449A86947B0}"/>
              </a:ext>
            </a:extLst>
          </p:cNvPr>
          <p:cNvSpPr/>
          <p:nvPr/>
        </p:nvSpPr>
        <p:spPr>
          <a:xfrm>
            <a:off x="4524963" y="1158821"/>
            <a:ext cx="1305656" cy="1305656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02" name="グラフィックス 26" descr="Magnifying glass with solid fill">
            <a:extLst>
              <a:ext uri="{FF2B5EF4-FFF2-40B4-BE49-F238E27FC236}">
                <a16:creationId xmlns:a16="http://schemas.microsoft.com/office/drawing/2014/main" id="{9AACD171-3539-4294-8043-52AB26A05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48136" y="1386153"/>
            <a:ext cx="850992" cy="850992"/>
          </a:xfrm>
          <a:prstGeom prst="rect">
            <a:avLst/>
          </a:prstGeom>
        </p:spPr>
      </p:pic>
      <p:sp>
        <p:nvSpPr>
          <p:cNvPr id="142" name="テキスト ボックス 72">
            <a:extLst>
              <a:ext uri="{FF2B5EF4-FFF2-40B4-BE49-F238E27FC236}">
                <a16:creationId xmlns:a16="http://schemas.microsoft.com/office/drawing/2014/main" id="{D903003C-6E8A-4B19-B453-05AC6A5FC852}"/>
              </a:ext>
            </a:extLst>
          </p:cNvPr>
          <p:cNvSpPr txBox="1"/>
          <p:nvPr/>
        </p:nvSpPr>
        <p:spPr>
          <a:xfrm>
            <a:off x="5830619" y="2983362"/>
            <a:ext cx="5989906" cy="1305656"/>
          </a:xfrm>
          <a:prstGeom prst="rect">
            <a:avLst/>
          </a:prstGeom>
          <a:noFill/>
        </p:spPr>
        <p:txBody>
          <a:bodyPr wrap="square" lIns="274320" tIns="36000" rIns="36000" bIns="36000" rtlCol="0" anchor="ctr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sz="240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Create synthesis data of BLE using </a:t>
            </a:r>
          </a:p>
          <a:p>
            <a:pPr>
              <a:buClr>
                <a:schemeClr val="accent1"/>
              </a:buClr>
            </a:pPr>
            <a:r>
              <a:rPr kumimoji="1" lang="en-US" altLang="ja-JP" sz="240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 Markov model</a:t>
            </a:r>
          </a:p>
        </p:txBody>
      </p:sp>
      <p:sp>
        <p:nvSpPr>
          <p:cNvPr id="131" name="楕円 3">
            <a:extLst>
              <a:ext uri="{FF2B5EF4-FFF2-40B4-BE49-F238E27FC236}">
                <a16:creationId xmlns:a16="http://schemas.microsoft.com/office/drawing/2014/main" id="{8D3E5228-E9AF-4D88-8B13-2718C527437A}"/>
              </a:ext>
            </a:extLst>
          </p:cNvPr>
          <p:cNvSpPr/>
          <p:nvPr/>
        </p:nvSpPr>
        <p:spPr>
          <a:xfrm>
            <a:off x="4524963" y="2983362"/>
            <a:ext cx="1305656" cy="1305656"/>
          </a:xfrm>
          <a:prstGeom prst="ellipse">
            <a:avLst/>
          </a:prstGeom>
          <a:solidFill>
            <a:srgbClr val="5994CC">
              <a:lumMod val="10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32" name="グラフィックス 26" descr="Robot with solid fill">
            <a:extLst>
              <a:ext uri="{FF2B5EF4-FFF2-40B4-BE49-F238E27FC236}">
                <a16:creationId xmlns:a16="http://schemas.microsoft.com/office/drawing/2014/main" id="{8F9C8167-C7B4-4D7F-A083-C0EF6B7E39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748136" y="3210694"/>
            <a:ext cx="850992" cy="850992"/>
          </a:xfrm>
          <a:prstGeom prst="rect">
            <a:avLst/>
          </a:prstGeom>
        </p:spPr>
      </p:pic>
      <p:sp>
        <p:nvSpPr>
          <p:cNvPr id="145" name="テキスト ボックス 72">
            <a:extLst>
              <a:ext uri="{FF2B5EF4-FFF2-40B4-BE49-F238E27FC236}">
                <a16:creationId xmlns:a16="http://schemas.microsoft.com/office/drawing/2014/main" id="{138B946F-0FB1-47F5-AA1F-A6C3775B2497}"/>
              </a:ext>
            </a:extLst>
          </p:cNvPr>
          <p:cNvSpPr txBox="1"/>
          <p:nvPr/>
        </p:nvSpPr>
        <p:spPr>
          <a:xfrm>
            <a:off x="5830619" y="4807905"/>
            <a:ext cx="5989906" cy="1305656"/>
          </a:xfrm>
          <a:prstGeom prst="rect">
            <a:avLst/>
          </a:prstGeom>
          <a:noFill/>
        </p:spPr>
        <p:txBody>
          <a:bodyPr wrap="square" lIns="274320" tIns="36000" rIns="36000" bIns="36000" rtlCol="0" anchor="ctr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sz="240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Evaluate the synthetic data</a:t>
            </a:r>
          </a:p>
        </p:txBody>
      </p:sp>
      <p:sp>
        <p:nvSpPr>
          <p:cNvPr id="149" name="楕円 3">
            <a:extLst>
              <a:ext uri="{FF2B5EF4-FFF2-40B4-BE49-F238E27FC236}">
                <a16:creationId xmlns:a16="http://schemas.microsoft.com/office/drawing/2014/main" id="{B560E8D9-35D2-46F1-A118-BDB1CCEA74A0}"/>
              </a:ext>
            </a:extLst>
          </p:cNvPr>
          <p:cNvSpPr/>
          <p:nvPr/>
        </p:nvSpPr>
        <p:spPr>
          <a:xfrm>
            <a:off x="4524963" y="4807905"/>
            <a:ext cx="1305656" cy="1305656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50" name="グラフィックス 26" descr="Microscope with solid fill">
            <a:extLst>
              <a:ext uri="{FF2B5EF4-FFF2-40B4-BE49-F238E27FC236}">
                <a16:creationId xmlns:a16="http://schemas.microsoft.com/office/drawing/2014/main" id="{BBEDFDC6-8691-4B1A-A441-0BA99580FE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748136" y="5035237"/>
            <a:ext cx="850992" cy="850992"/>
          </a:xfrm>
          <a:prstGeom prst="rect">
            <a:avLst/>
          </a:prstGeom>
        </p:spPr>
      </p:pic>
      <p:pic>
        <p:nvPicPr>
          <p:cNvPr id="26" name="グラフィックス 16" descr="クリップボード: チェックマーク 単色塗りつぶし">
            <a:extLst>
              <a:ext uri="{FF2B5EF4-FFF2-40B4-BE49-F238E27FC236}">
                <a16:creationId xmlns:a16="http://schemas.microsoft.com/office/drawing/2014/main" id="{641B9F60-782C-6133-BB21-ED4D556491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23041" y="2967470"/>
            <a:ext cx="1351828" cy="1351828"/>
          </a:xfrm>
          <a:prstGeom prst="rect">
            <a:avLst/>
          </a:prstGeom>
        </p:spPr>
      </p:pic>
      <p:cxnSp>
        <p:nvCxnSpPr>
          <p:cNvPr id="27" name="Straight Connector 6">
            <a:extLst>
              <a:ext uri="{FF2B5EF4-FFF2-40B4-BE49-F238E27FC236}">
                <a16:creationId xmlns:a16="http://schemas.microsoft.com/office/drawing/2014/main" id="{EA34EBC6-420C-A18F-7459-79E4219F1CB3}"/>
              </a:ext>
            </a:extLst>
          </p:cNvPr>
          <p:cNvCxnSpPr>
            <a:cxnSpLocks/>
            <a:stCxn id="30" idx="3"/>
            <a:endCxn id="30" idx="1"/>
          </p:cNvCxnSpPr>
          <p:nvPr/>
        </p:nvCxnSpPr>
        <p:spPr>
          <a:xfrm>
            <a:off x="1251865" y="1997462"/>
            <a:ext cx="0" cy="3293937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楕円 2">
            <a:extLst>
              <a:ext uri="{FF2B5EF4-FFF2-40B4-BE49-F238E27FC236}">
                <a16:creationId xmlns:a16="http://schemas.microsoft.com/office/drawing/2014/main" id="{7F8DF433-97F3-DA53-D3D3-870556582AA3}"/>
              </a:ext>
            </a:extLst>
          </p:cNvPr>
          <p:cNvSpPr/>
          <p:nvPr/>
        </p:nvSpPr>
        <p:spPr>
          <a:xfrm>
            <a:off x="-1043609" y="1386153"/>
            <a:ext cx="4493179" cy="4493179"/>
          </a:xfrm>
          <a:prstGeom prst="arc">
            <a:avLst>
              <a:gd name="adj1" fmla="val 16200000"/>
              <a:gd name="adj2" fmla="val 5407509"/>
            </a:avLst>
          </a:prstGeom>
          <a:solidFill>
            <a:schemeClr val="bg1"/>
          </a:solidFill>
          <a:ln w="254000">
            <a:solidFill>
              <a:srgbClr val="5994CC">
                <a:lumMod val="10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9" name="Freeform 44">
            <a:extLst>
              <a:ext uri="{FF2B5EF4-FFF2-40B4-BE49-F238E27FC236}">
                <a16:creationId xmlns:a16="http://schemas.microsoft.com/office/drawing/2014/main" id="{3C3703C0-C754-0AD5-E252-A29F1504664A}"/>
              </a:ext>
            </a:extLst>
          </p:cNvPr>
          <p:cNvSpPr/>
          <p:nvPr/>
        </p:nvSpPr>
        <p:spPr>
          <a:xfrm>
            <a:off x="1521412" y="1843384"/>
            <a:ext cx="1800000" cy="3600000"/>
          </a:xfrm>
          <a:custGeom>
            <a:avLst/>
            <a:gdLst>
              <a:gd name="connsiteX0" fmla="*/ 0 w 1800000"/>
              <a:gd name="connsiteY0" fmla="*/ 0 h 3600000"/>
              <a:gd name="connsiteX1" fmla="*/ 1800000 w 1800000"/>
              <a:gd name="connsiteY1" fmla="*/ 1800000 h 3600000"/>
              <a:gd name="connsiteX2" fmla="*/ 0 w 1800000"/>
              <a:gd name="connsiteY2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00000" h="3600000">
                <a:moveTo>
                  <a:pt x="0" y="0"/>
                </a:moveTo>
                <a:cubicBezTo>
                  <a:pt x="994113" y="0"/>
                  <a:pt x="1800000" y="805887"/>
                  <a:pt x="1800000" y="1800000"/>
                </a:cubicBezTo>
                <a:cubicBezTo>
                  <a:pt x="1800000" y="2794113"/>
                  <a:pt x="994113" y="3600000"/>
                  <a:pt x="0" y="360000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0" name="楕円 3">
            <a:extLst>
              <a:ext uri="{FF2B5EF4-FFF2-40B4-BE49-F238E27FC236}">
                <a16:creationId xmlns:a16="http://schemas.microsoft.com/office/drawing/2014/main" id="{5EB598C6-FE47-E324-41B4-683E5C0616A6}"/>
              </a:ext>
            </a:extLst>
          </p:cNvPr>
          <p:cNvSpPr/>
          <p:nvPr/>
        </p:nvSpPr>
        <p:spPr>
          <a:xfrm>
            <a:off x="-395104" y="1997462"/>
            <a:ext cx="3293937" cy="3293937"/>
          </a:xfrm>
          <a:prstGeom prst="pie">
            <a:avLst>
              <a:gd name="adj1" fmla="val 16205533"/>
              <a:gd name="adj2" fmla="val 5412291"/>
            </a:avLst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68000" tIns="1368000" rIns="36000" bIns="36000" rtlCol="0" anchor="t"/>
          <a:lstStyle/>
          <a:p>
            <a:pPr>
              <a:buClr>
                <a:schemeClr val="accent1"/>
              </a:buClr>
            </a:pP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Goals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31" name="Graphic 18" descr="Bullseye with solid fill">
            <a:extLst>
              <a:ext uri="{FF2B5EF4-FFF2-40B4-BE49-F238E27FC236}">
                <a16:creationId xmlns:a16="http://schemas.microsoft.com/office/drawing/2014/main" id="{2BBFB317-0C4F-5A59-3F38-C6749E9C66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300037" y="298336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94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D4093-3309-1CD3-AB4A-E16D7A114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6A2F4CF-5C82-BF38-7E92-CCF86033B21B}"/>
              </a:ext>
            </a:extLst>
          </p:cNvPr>
          <p:cNvSpPr/>
          <p:nvPr/>
        </p:nvSpPr>
        <p:spPr>
          <a:xfrm flipV="1"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rgbClr val="6ECEFF">
                  <a:lumMod val="100000"/>
                </a:srgb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タイトル 6">
            <a:extLst>
              <a:ext uri="{FF2B5EF4-FFF2-40B4-BE49-F238E27FC236}">
                <a16:creationId xmlns:a16="http://schemas.microsoft.com/office/drawing/2014/main" id="{713229B4-F159-758E-A8AB-5A628293B470}"/>
              </a:ext>
            </a:extLst>
          </p:cNvPr>
          <p:cNvSpPr txBox="1">
            <a:spLocks/>
          </p:cNvSpPr>
          <p:nvPr/>
        </p:nvSpPr>
        <p:spPr>
          <a:xfrm>
            <a:off x="1698772" y="3012200"/>
            <a:ext cx="1989216" cy="719616"/>
          </a:xfrm>
          <a:prstGeom prst="rect">
            <a:avLst/>
          </a:prstGeom>
        </p:spPr>
        <p:txBody>
          <a:bodyPr vert="horz" wrap="square" lIns="0" tIns="3600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sz="4800" dirty="0">
                <a:solidFill>
                  <a:srgbClr val="6ECEFF"/>
                </a:solidFill>
                <a:latin typeface="Meiryo" panose="020B0604030504040204" pitchFamily="34" charset="-128"/>
              </a:rPr>
              <a:t>Index</a:t>
            </a:r>
            <a:endParaRPr lang="ja-JP" altLang="en-US" sz="4800">
              <a:solidFill>
                <a:srgbClr val="6ECEFF"/>
              </a:solidFill>
              <a:latin typeface="Meiryo" panose="020B0604030504040204" pitchFamily="34" charset="-128"/>
            </a:endParaRPr>
          </a:p>
        </p:txBody>
      </p:sp>
      <p:cxnSp>
        <p:nvCxnSpPr>
          <p:cNvPr id="20" name="直線コネクタ 4">
            <a:extLst>
              <a:ext uri="{FF2B5EF4-FFF2-40B4-BE49-F238E27FC236}">
                <a16:creationId xmlns:a16="http://schemas.microsoft.com/office/drawing/2014/main" id="{F7B9C7AB-CCFB-8454-6FA2-F295B2810407}"/>
              </a:ext>
            </a:extLst>
          </p:cNvPr>
          <p:cNvCxnSpPr>
            <a:cxnSpLocks/>
          </p:cNvCxnSpPr>
          <p:nvPr/>
        </p:nvCxnSpPr>
        <p:spPr>
          <a:xfrm>
            <a:off x="1534883" y="2866276"/>
            <a:ext cx="0" cy="1011464"/>
          </a:xfrm>
          <a:prstGeom prst="line">
            <a:avLst/>
          </a:prstGeom>
          <a:ln w="38100">
            <a:gradFill>
              <a:gsLst>
                <a:gs pos="0">
                  <a:schemeClr val="tx2"/>
                </a:gs>
                <a:gs pos="25000">
                  <a:schemeClr val="accent1"/>
                </a:gs>
                <a:gs pos="75000">
                  <a:srgbClr val="3A779B"/>
                </a:gs>
                <a:gs pos="50000">
                  <a:schemeClr val="accent1">
                    <a:lumMod val="45000"/>
                    <a:lumOff val="55000"/>
                  </a:schemeClr>
                </a:gs>
                <a:gs pos="99000">
                  <a:schemeClr val="tx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826D206-DB13-1B22-0C73-8606FFCB16B9}"/>
              </a:ext>
            </a:extLst>
          </p:cNvPr>
          <p:cNvSpPr txBox="1"/>
          <p:nvPr/>
        </p:nvSpPr>
        <p:spPr>
          <a:xfrm>
            <a:off x="4788161" y="892045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Executive Summary</a:t>
            </a:r>
            <a:endParaRPr kumimoji="1" lang="ja-JP" altLang="en-US" sz="2800">
              <a:solidFill>
                <a:schemeClr val="tx2">
                  <a:lumMod val="50000"/>
                  <a:lumOff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97BC8-A2DB-1775-0296-E088526D4E1B}"/>
              </a:ext>
            </a:extLst>
          </p:cNvPr>
          <p:cNvSpPr txBox="1"/>
          <p:nvPr/>
        </p:nvSpPr>
        <p:spPr>
          <a:xfrm>
            <a:off x="4788161" y="1792590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Introduction</a:t>
            </a:r>
            <a:endParaRPr kumimoji="1" lang="ja-JP" altLang="en-US" sz="2800">
              <a:solidFill>
                <a:schemeClr val="tx2">
                  <a:lumMod val="50000"/>
                  <a:lumOff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83EB1A-D49F-CE8E-7D26-7AF3FD8112A0}"/>
              </a:ext>
            </a:extLst>
          </p:cNvPr>
          <p:cNvSpPr txBox="1"/>
          <p:nvPr/>
        </p:nvSpPr>
        <p:spPr>
          <a:xfrm>
            <a:off x="4788161" y="2693135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sz="28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Background</a:t>
            </a:r>
            <a:endParaRPr kumimoji="1" lang="ja-JP" altLang="en-US" sz="28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126BE0-4AD5-1974-8FFE-1C0E7DAED9AC}"/>
              </a:ext>
            </a:extLst>
          </p:cNvPr>
          <p:cNvSpPr txBox="1"/>
          <p:nvPr/>
        </p:nvSpPr>
        <p:spPr>
          <a:xfrm>
            <a:off x="4788161" y="3593680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Design</a:t>
            </a:r>
            <a:endParaRPr kumimoji="1" lang="ja-JP" altLang="en-US" sz="2800">
              <a:solidFill>
                <a:schemeClr val="tx2">
                  <a:lumMod val="50000"/>
                  <a:lumOff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8D4E3E-29D6-6C52-F4F8-477BAB4162C8}"/>
              </a:ext>
            </a:extLst>
          </p:cNvPr>
          <p:cNvSpPr txBox="1"/>
          <p:nvPr/>
        </p:nvSpPr>
        <p:spPr>
          <a:xfrm>
            <a:off x="4788161" y="4494225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lang="en-US" altLang="ja-JP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Implementation</a:t>
            </a:r>
            <a:endParaRPr kumimoji="1" lang="ja-JP" altLang="en-US" sz="2800">
              <a:solidFill>
                <a:schemeClr val="tx2">
                  <a:lumMod val="50000"/>
                  <a:lumOff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01910D-8B9E-A8DB-19A9-3B94EC56B4AC}"/>
              </a:ext>
            </a:extLst>
          </p:cNvPr>
          <p:cNvSpPr txBox="1"/>
          <p:nvPr/>
        </p:nvSpPr>
        <p:spPr>
          <a:xfrm>
            <a:off x="4788161" y="5394770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What I will do</a:t>
            </a:r>
            <a:endParaRPr kumimoji="1" lang="ja-JP" altLang="en-US" sz="2800">
              <a:solidFill>
                <a:schemeClr val="tx2">
                  <a:lumMod val="50000"/>
                  <a:lumOff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66924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f547d190-3668-41f7-8510-759a08b5278f"/>
  <p:tag name="EE4P_STYLE_NAME" val="Timewitch Style"/>
  <p:tag name="EE4P_SMART_ELEMENT_XML" val="&lt;smartelement id=&quot;ProcessArrow&quot; custom=&quot;1&quot;&gt;&lt;value angle=&quot;4&quot; /&gt;&lt;/smartelement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f547d190-3668-41f7-8510-759a08b5278f"/>
  <p:tag name="EE4P_STYLE_NAME" val="Timewitch Style"/>
  <p:tag name="EE4P_SMART_ELEMENT_XML" val="&lt;smartelement id=&quot;ProcessArrow&quot; custom=&quot;1&quot;&gt;&lt;value angle=&quot;4&quot; /&gt;&lt;/smartelement&gt;"/>
</p:tagLst>
</file>

<file path=ppt/theme/theme1.xml><?xml version="1.0" encoding="utf-8"?>
<a:theme xmlns:a="http://schemas.openxmlformats.org/drawingml/2006/main" name="Office テーマ">
  <a:themeElements>
    <a:clrScheme name="color">
      <a:dk1>
        <a:srgbClr val="575757"/>
      </a:dk1>
      <a:lt1>
        <a:srgbClr val="FFFFFF"/>
      </a:lt1>
      <a:dk2>
        <a:srgbClr val="12273B"/>
      </a:dk2>
      <a:lt2>
        <a:srgbClr val="6ECEFF"/>
      </a:lt2>
      <a:accent1>
        <a:srgbClr val="046294"/>
      </a:accent1>
      <a:accent2>
        <a:srgbClr val="24799D"/>
      </a:accent2>
      <a:accent3>
        <a:srgbClr val="258063"/>
      </a:accent3>
      <a:accent4>
        <a:srgbClr val="B3B565"/>
      </a:accent4>
      <a:accent5>
        <a:srgbClr val="FC6D5A"/>
      </a:accent5>
      <a:accent6>
        <a:srgbClr val="901C3F"/>
      </a:accent6>
      <a:hlink>
        <a:srgbClr val="4289B4"/>
      </a:hlink>
      <a:folHlink>
        <a:srgbClr val="65B7DA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36000" tIns="36000" rIns="36000" bIns="36000" rtlCol="0" anchor="ctr"/>
      <a:lstStyle>
        <a:defPPr algn="ctr">
          <a:buClr>
            <a:schemeClr val="accent1"/>
          </a:buClr>
          <a:defRPr kumimoji="1" dirty="0">
            <a:latin typeface="Trebuchet MS" panose="020B0703020202090204" pitchFamily="34" charset="0"/>
            <a:ea typeface="Meiryo" panose="020B0604030504040204" pitchFamily="34" charset="-128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 anchor="t">
        <a:noAutofit/>
      </a:bodyPr>
      <a:lstStyle>
        <a:defPPr algn="l">
          <a:buClr>
            <a:schemeClr val="accent1"/>
          </a:buClr>
          <a:defRPr kumimoji="1" dirty="0">
            <a:solidFill>
              <a:schemeClr val="accent1"/>
            </a:solidFill>
            <a:latin typeface="Trebuchet MS" panose="020B0703020202090204" pitchFamily="34" charset="0"/>
            <a:ea typeface="Meiryo" panose="020B0604030504040204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imewitch_v6" id="{454AB70D-B4B5-1D42-B8CA-AF8C31FF6C47}" vid="{5941844D-AE89-F040-809F-5BB19674B803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661ded40-cf60-4869-b24e-54bac8ab6682" xsi:nil="true"/>
    <lcf76f155ced4ddcb4097134ff3c332f xmlns="661ded40-cf60-4869-b24e-54bac8ab6682">
      <Terms xmlns="http://schemas.microsoft.com/office/infopath/2007/PartnerControls"/>
    </lcf76f155ced4ddcb4097134ff3c332f>
    <TaxCatchAll xmlns="c596e152-a33a-4913-ae29-bce4a9a4820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027F6788A631C34B8F4ADF76FD677F0C" ma:contentTypeVersion="16" ma:contentTypeDescription="新しいドキュメントを作成します。" ma:contentTypeScope="" ma:versionID="5a4f340bb5138c703dd91d3d9192cf4c">
  <xsd:schema xmlns:xsd="http://www.w3.org/2001/XMLSchema" xmlns:xs="http://www.w3.org/2001/XMLSchema" xmlns:p="http://schemas.microsoft.com/office/2006/metadata/properties" xmlns:ns2="661ded40-cf60-4869-b24e-54bac8ab6682" xmlns:ns3="c596e152-a33a-4913-ae29-bce4a9a4820c" targetNamespace="http://schemas.microsoft.com/office/2006/metadata/properties" ma:root="true" ma:fieldsID="3ca5dd1137a7ede9cace2971601f083d" ns2:_="" ns3:_="">
    <xsd:import namespace="661ded40-cf60-4869-b24e-54bac8ab6682"/>
    <xsd:import namespace="c596e152-a33a-4913-ae29-bce4a9a4820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1ded40-cf60-4869-b24e-54bac8ab668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画像タグ" ma:readOnly="false" ma:fieldId="{5cf76f15-5ced-4ddc-b409-7134ff3c332f}" ma:taxonomyMulti="true" ma:sspId="52685b17-1750-4403-9317-205f62a253f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96e152-a33a-4913-ae29-bce4a9a4820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4ff4598b-d38c-4cae-969c-97f26d524010}" ma:internalName="TaxCatchAll" ma:showField="CatchAllData" ma:web="c596e152-a33a-4913-ae29-bce4a9a4820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3E6013-ED58-49EB-B588-59D69EDA1CFA}">
  <ds:schemaRefs>
    <ds:schemaRef ds:uri="http://purl.org/dc/terms/"/>
    <ds:schemaRef ds:uri="c596e152-a33a-4913-ae29-bce4a9a4820c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661ded40-cf60-4869-b24e-54bac8ab6682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EF7D061-0A73-4E19-B454-2863335B00C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3FB9166-1544-445A-89EF-AFFAEF0AA7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1ded40-cf60-4869-b24e-54bac8ab6682"/>
    <ds:schemaRef ds:uri="c596e152-a33a-4913-ae29-bce4a9a4820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Timewitch_v6</Template>
  <TotalTime>26974</TotalTime>
  <Words>1908</Words>
  <Application>Microsoft Macintosh PowerPoint</Application>
  <PresentationFormat>Widescreen</PresentationFormat>
  <Paragraphs>461</Paragraphs>
  <Slides>28</Slides>
  <Notes>22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Meiryo</vt:lpstr>
      <vt:lpstr>システムフォント（レギュラー）</vt:lpstr>
      <vt:lpstr>Arial</vt:lpstr>
      <vt:lpstr>Lucida Grande</vt:lpstr>
      <vt:lpstr>Trebuchet MS</vt:lpstr>
      <vt:lpstr>Office テーマ</vt:lpstr>
      <vt:lpstr>Targeted Synthetic BLE Packet Data Generation Approach (Midterm)</vt:lpstr>
      <vt:lpstr>PowerPoint Presentation</vt:lpstr>
      <vt:lpstr>PowerPoint Presentation</vt:lpstr>
      <vt:lpstr>Executive Summary </vt:lpstr>
      <vt:lpstr>PowerPoint Presentation</vt:lpstr>
      <vt:lpstr>The current state of BLE</vt:lpstr>
      <vt:lpstr>Why generate synthetic data?</vt:lpstr>
      <vt:lpstr>Research questions</vt:lpstr>
      <vt:lpstr>PowerPoint Presentation</vt:lpstr>
      <vt:lpstr>How Does BLE Communicate?</vt:lpstr>
      <vt:lpstr>BLE packet structure</vt:lpstr>
      <vt:lpstr>Synthetic Data</vt:lpstr>
      <vt:lpstr>Markov Model</vt:lpstr>
      <vt:lpstr>Hidden Markov Model</vt:lpstr>
      <vt:lpstr>GAN</vt:lpstr>
      <vt:lpstr>Stefan‘s work (I am expanding his research)</vt:lpstr>
      <vt:lpstr>Previous studies were reviewed from two perspectives. </vt:lpstr>
      <vt:lpstr>Overview of related works</vt:lpstr>
      <vt:lpstr>PowerPoint Presentation</vt:lpstr>
      <vt:lpstr>Method Selection</vt:lpstr>
      <vt:lpstr>Data Selection</vt:lpstr>
      <vt:lpstr>Data Selection </vt:lpstr>
      <vt:lpstr>Data Selection (Number of packets) </vt:lpstr>
      <vt:lpstr>Data Selection (Accuracy) </vt:lpstr>
      <vt:lpstr>PowerPoint Presentation</vt:lpstr>
      <vt:lpstr>Implementation</vt:lpstr>
      <vt:lpstr>PowerPoint Presentation</vt:lpstr>
      <vt:lpstr>The next task is to evaluate the synthetic data. The evaluation will be conducted from two perspectives.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頻出オブジェクト一覧 XXX XXX</dc:title>
  <dc:creator>加藤 将太(Witcher)</dc:creator>
  <cp:lastModifiedBy>Keisuke Yokota</cp:lastModifiedBy>
  <cp:revision>149</cp:revision>
  <dcterms:created xsi:type="dcterms:W3CDTF">2021-07-21T02:01:13Z</dcterms:created>
  <dcterms:modified xsi:type="dcterms:W3CDTF">2024-12-09T21:01:38Z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0x010100027F6788A631C34B8F4ADF76FD677F0C</vt:lpwstr>
  </property>
  <property fmtid="{D5CDD505-2E9C-101B-9397-08002B2CF9AE}" pid="3" name="xd_ProgID">
    <vt:lpwstr/>
  </property>
  <property fmtid="{D5CDD505-2E9C-101B-9397-08002B2CF9AE}" pid="4" name="TemplateUrl">
    <vt:lpwstr/>
  </property>
  <property fmtid="{D5CDD505-2E9C-101B-9397-08002B2CF9AE}" pid="5" name="ComplianceAsset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xd_Signature">
    <vt:lpwstr/>
  </property>
</Properties>
</file>